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87" r:id="rId3"/>
    <p:sldId id="290" r:id="rId4"/>
    <p:sldId id="265" r:id="rId5"/>
    <p:sldId id="260" r:id="rId6"/>
    <p:sldId id="293" r:id="rId7"/>
    <p:sldId id="294" r:id="rId8"/>
    <p:sldId id="261" r:id="rId9"/>
    <p:sldId id="291" r:id="rId10"/>
    <p:sldId id="295" r:id="rId11"/>
    <p:sldId id="289" r:id="rId12"/>
    <p:sldId id="29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72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508406-85CA-4B1E-BF56-5105BCEF7581}" type="doc">
      <dgm:prSet loTypeId="urn:microsoft.com/office/officeart/2005/8/layout/hList1" loCatId="list" qsTypeId="urn:microsoft.com/office/officeart/2005/8/quickstyle/simple3" qsCatId="simple" csTypeId="urn:microsoft.com/office/officeart/2005/8/colors/accent2_2" csCatId="accent2" phldr="1"/>
      <dgm:spPr/>
      <dgm:t>
        <a:bodyPr/>
        <a:lstStyle/>
        <a:p>
          <a:endParaRPr lang="en-NZ"/>
        </a:p>
      </dgm:t>
    </dgm:pt>
    <dgm:pt modelId="{9D8B735D-127F-46B4-95B2-3D094526BBB7}">
      <dgm:prSet phldrT="[Text]" custT="1"/>
      <dgm:spPr/>
      <dgm:t>
        <a:bodyPr/>
        <a:lstStyle/>
        <a:p>
          <a:r>
            <a:rPr lang="en-NZ" sz="2000" dirty="0" smtClean="0">
              <a:latin typeface="Calibri" pitchFamily="34" charset="0"/>
              <a:cs typeface="Calibri" pitchFamily="34" charset="0"/>
            </a:rPr>
            <a:t>Laughter</a:t>
          </a:r>
          <a:endParaRPr lang="en-NZ" sz="2000" dirty="0">
            <a:latin typeface="Calibri" pitchFamily="34" charset="0"/>
            <a:cs typeface="Calibri" pitchFamily="34" charset="0"/>
          </a:endParaRPr>
        </a:p>
      </dgm:t>
    </dgm:pt>
    <dgm:pt modelId="{3DDCDB62-75EC-4829-AB33-5880320C1217}" type="parTrans" cxnId="{5F520692-772D-4FC5-B153-DE0A7C0CCE7E}">
      <dgm:prSet/>
      <dgm:spPr/>
      <dgm:t>
        <a:bodyPr/>
        <a:lstStyle/>
        <a:p>
          <a:endParaRPr lang="en-NZ"/>
        </a:p>
      </dgm:t>
    </dgm:pt>
    <dgm:pt modelId="{8D4F7132-2965-4BB7-9508-DA263A72EE90}" type="sibTrans" cxnId="{5F520692-772D-4FC5-B153-DE0A7C0CCE7E}">
      <dgm:prSet/>
      <dgm:spPr/>
      <dgm:t>
        <a:bodyPr/>
        <a:lstStyle/>
        <a:p>
          <a:endParaRPr lang="en-NZ"/>
        </a:p>
      </dgm:t>
    </dgm:pt>
    <dgm:pt modelId="{86CD7A6B-EF14-4F6C-B181-22863448407C}">
      <dgm:prSet phldrT="[Text]" custT="1"/>
      <dgm:spPr/>
      <dgm:t>
        <a:bodyPr/>
        <a:lstStyle/>
        <a:p>
          <a:r>
            <a:rPr lang="en-NZ" sz="1200" dirty="0" smtClean="0">
              <a:latin typeface="Calibri" pitchFamily="34" charset="0"/>
              <a:cs typeface="Calibri" pitchFamily="34" charset="0"/>
            </a:rPr>
            <a:t>“A joy to listen to”</a:t>
          </a:r>
          <a:br>
            <a:rPr lang="en-NZ" sz="1200" dirty="0" smtClean="0">
              <a:latin typeface="Calibri" pitchFamily="34" charset="0"/>
              <a:cs typeface="Calibri" pitchFamily="34" charset="0"/>
            </a:rPr>
          </a:br>
          <a:endParaRPr lang="en-NZ" sz="1200" dirty="0">
            <a:latin typeface="Calibri" pitchFamily="34" charset="0"/>
            <a:cs typeface="Calibri" pitchFamily="34" charset="0"/>
          </a:endParaRPr>
        </a:p>
      </dgm:t>
    </dgm:pt>
    <dgm:pt modelId="{97C8926A-ECA3-42A7-BBEC-6DBA6A20E45C}" type="parTrans" cxnId="{D905E49A-1048-470F-885F-49CC0ABFA8D9}">
      <dgm:prSet/>
      <dgm:spPr/>
      <dgm:t>
        <a:bodyPr/>
        <a:lstStyle/>
        <a:p>
          <a:endParaRPr lang="en-NZ"/>
        </a:p>
      </dgm:t>
    </dgm:pt>
    <dgm:pt modelId="{B3ADCE6A-8099-486A-9D92-E759B34F282F}" type="sibTrans" cxnId="{D905E49A-1048-470F-885F-49CC0ABFA8D9}">
      <dgm:prSet/>
      <dgm:spPr/>
      <dgm:t>
        <a:bodyPr/>
        <a:lstStyle/>
        <a:p>
          <a:endParaRPr lang="en-NZ"/>
        </a:p>
      </dgm:t>
    </dgm:pt>
    <dgm:pt modelId="{964A5DC9-D723-4E50-BE07-DC1FB6DFD2FB}">
      <dgm:prSet phldrT="[Text]" custT="1"/>
      <dgm:spPr/>
      <dgm:t>
        <a:bodyPr/>
        <a:lstStyle/>
        <a:p>
          <a:r>
            <a:rPr lang="en-NZ" sz="2000" dirty="0" smtClean="0">
              <a:latin typeface="Calibri" pitchFamily="34" charset="0"/>
              <a:cs typeface="Calibri" pitchFamily="34" charset="0"/>
            </a:rPr>
            <a:t>Music</a:t>
          </a:r>
          <a:endParaRPr lang="en-NZ" sz="2000" dirty="0">
            <a:latin typeface="Calibri" pitchFamily="34" charset="0"/>
            <a:cs typeface="Calibri" pitchFamily="34" charset="0"/>
          </a:endParaRPr>
        </a:p>
      </dgm:t>
    </dgm:pt>
    <dgm:pt modelId="{F896675E-DEEF-4C89-B46A-2A88DE90DA0E}" type="parTrans" cxnId="{9ED30996-615B-479F-B331-654AC0B47C29}">
      <dgm:prSet/>
      <dgm:spPr/>
      <dgm:t>
        <a:bodyPr/>
        <a:lstStyle/>
        <a:p>
          <a:endParaRPr lang="en-NZ"/>
        </a:p>
      </dgm:t>
    </dgm:pt>
    <dgm:pt modelId="{208521E5-6F16-4D82-BD16-074CBC28B1A9}" type="sibTrans" cxnId="{9ED30996-615B-479F-B331-654AC0B47C29}">
      <dgm:prSet/>
      <dgm:spPr/>
      <dgm:t>
        <a:bodyPr/>
        <a:lstStyle/>
        <a:p>
          <a:endParaRPr lang="en-NZ"/>
        </a:p>
      </dgm:t>
    </dgm:pt>
    <dgm:pt modelId="{6D471A39-E93C-4A28-9E97-478572CE396D}">
      <dgm:prSet phldrT="[Text]" custT="1"/>
      <dgm:spPr/>
      <dgm:t>
        <a:bodyPr/>
        <a:lstStyle/>
        <a:p>
          <a:r>
            <a:rPr lang="en-NZ" sz="1200" dirty="0" err="1" smtClean="0">
              <a:latin typeface="Calibri" pitchFamily="34" charset="0"/>
              <a:cs typeface="Calibri" pitchFamily="34" charset="0"/>
            </a:rPr>
            <a:t>Tui</a:t>
          </a:r>
          <a:r>
            <a:rPr lang="en-NZ" sz="1200" dirty="0" smtClean="0">
              <a:latin typeface="Calibri" pitchFamily="34" charset="0"/>
              <a:cs typeface="Calibri" pitchFamily="34" charset="0"/>
            </a:rPr>
            <a:t> was the most popular birdsong as it was “calming” and “special to NZ”</a:t>
          </a:r>
          <a:br>
            <a:rPr lang="en-NZ" sz="1200" dirty="0" smtClean="0">
              <a:latin typeface="Calibri" pitchFamily="34" charset="0"/>
              <a:cs typeface="Calibri" pitchFamily="34" charset="0"/>
            </a:rPr>
          </a:br>
          <a:endParaRPr lang="en-NZ" sz="1200" dirty="0">
            <a:latin typeface="Calibri" pitchFamily="34" charset="0"/>
            <a:cs typeface="Calibri" pitchFamily="34" charset="0"/>
          </a:endParaRPr>
        </a:p>
      </dgm:t>
    </dgm:pt>
    <dgm:pt modelId="{2CE0F672-948A-42B9-AB4E-71E90DF5DEA0}" type="parTrans" cxnId="{E7A50938-F7E5-48E2-B7CE-46B4D81BC56E}">
      <dgm:prSet/>
      <dgm:spPr/>
      <dgm:t>
        <a:bodyPr/>
        <a:lstStyle/>
        <a:p>
          <a:endParaRPr lang="en-NZ"/>
        </a:p>
      </dgm:t>
    </dgm:pt>
    <dgm:pt modelId="{136EC8B4-166F-4C97-84E7-3C7C488CB908}" type="sibTrans" cxnId="{E7A50938-F7E5-48E2-B7CE-46B4D81BC56E}">
      <dgm:prSet/>
      <dgm:spPr/>
      <dgm:t>
        <a:bodyPr/>
        <a:lstStyle/>
        <a:p>
          <a:endParaRPr lang="en-NZ"/>
        </a:p>
      </dgm:t>
    </dgm:pt>
    <dgm:pt modelId="{F76D5155-B472-4E09-83F5-E4CF3D4CDF28}">
      <dgm:prSet phldrT="[Text]" custT="1"/>
      <dgm:spPr/>
      <dgm:t>
        <a:bodyPr/>
        <a:lstStyle/>
        <a:p>
          <a:r>
            <a:rPr lang="en-NZ" sz="1200" dirty="0" smtClean="0">
              <a:latin typeface="Calibri" pitchFamily="34" charset="0"/>
              <a:cs typeface="Calibri" pitchFamily="34" charset="0"/>
            </a:rPr>
            <a:t>“It is infectious, it makes me feel happy too”</a:t>
          </a:r>
          <a:br>
            <a:rPr lang="en-NZ" sz="1200" dirty="0" smtClean="0">
              <a:latin typeface="Calibri" pitchFamily="34" charset="0"/>
              <a:cs typeface="Calibri" pitchFamily="34" charset="0"/>
            </a:rPr>
          </a:br>
          <a:endParaRPr lang="en-NZ" sz="1200" dirty="0">
            <a:latin typeface="Calibri" pitchFamily="34" charset="0"/>
            <a:cs typeface="Calibri" pitchFamily="34" charset="0"/>
          </a:endParaRPr>
        </a:p>
      </dgm:t>
    </dgm:pt>
    <dgm:pt modelId="{8B94EB91-1EB5-4226-B225-99DF7BCFE4AE}" type="parTrans" cxnId="{FBC54D1E-4F42-4680-8DD6-BF1C90AD461A}">
      <dgm:prSet/>
      <dgm:spPr/>
      <dgm:t>
        <a:bodyPr/>
        <a:lstStyle/>
        <a:p>
          <a:endParaRPr lang="en-NZ"/>
        </a:p>
      </dgm:t>
    </dgm:pt>
    <dgm:pt modelId="{66238272-EC5B-4BB7-9672-BB8B83DE2BF1}" type="sibTrans" cxnId="{FBC54D1E-4F42-4680-8DD6-BF1C90AD461A}">
      <dgm:prSet/>
      <dgm:spPr/>
      <dgm:t>
        <a:bodyPr/>
        <a:lstStyle/>
        <a:p>
          <a:endParaRPr lang="en-NZ"/>
        </a:p>
      </dgm:t>
    </dgm:pt>
    <dgm:pt modelId="{A6E14D88-D3C6-453A-8CBC-2650F81813F8}">
      <dgm:prSet phldrT="[Text]" custT="1"/>
      <dgm:spPr/>
      <dgm:t>
        <a:bodyPr/>
        <a:lstStyle/>
        <a:p>
          <a:r>
            <a:rPr lang="en-NZ" sz="1200" dirty="0" smtClean="0">
              <a:latin typeface="Calibri" pitchFamily="34" charset="0"/>
              <a:cs typeface="Calibri" pitchFamily="34" charset="0"/>
            </a:rPr>
            <a:t>“Brings back memories”</a:t>
          </a:r>
          <a:br>
            <a:rPr lang="en-NZ" sz="1200" dirty="0" smtClean="0">
              <a:latin typeface="Calibri" pitchFamily="34" charset="0"/>
              <a:cs typeface="Calibri" pitchFamily="34" charset="0"/>
            </a:rPr>
          </a:br>
          <a:endParaRPr lang="en-NZ" sz="1200" dirty="0">
            <a:latin typeface="Calibri" pitchFamily="34" charset="0"/>
            <a:cs typeface="Calibri" pitchFamily="34" charset="0"/>
          </a:endParaRPr>
        </a:p>
      </dgm:t>
    </dgm:pt>
    <dgm:pt modelId="{599C7703-F4B3-457E-B940-8F0646B973C7}" type="parTrans" cxnId="{2B483563-2681-4227-A96B-AFDD1BB3A279}">
      <dgm:prSet/>
      <dgm:spPr/>
      <dgm:t>
        <a:bodyPr/>
        <a:lstStyle/>
        <a:p>
          <a:endParaRPr lang="en-NZ"/>
        </a:p>
      </dgm:t>
    </dgm:pt>
    <dgm:pt modelId="{61718957-78CD-4E6E-8035-F01188D92F32}" type="sibTrans" cxnId="{2B483563-2681-4227-A96B-AFDD1BB3A279}">
      <dgm:prSet/>
      <dgm:spPr/>
      <dgm:t>
        <a:bodyPr/>
        <a:lstStyle/>
        <a:p>
          <a:endParaRPr lang="en-NZ"/>
        </a:p>
      </dgm:t>
    </dgm:pt>
    <dgm:pt modelId="{D235762A-F968-42C9-BE65-15DD73011466}">
      <dgm:prSet phldrT="[Text]" custT="1"/>
      <dgm:spPr/>
      <dgm:t>
        <a:bodyPr/>
        <a:lstStyle/>
        <a:p>
          <a:r>
            <a:rPr lang="en-NZ" sz="1200" dirty="0" smtClean="0">
              <a:latin typeface="Calibri" pitchFamily="34" charset="0"/>
              <a:cs typeface="Calibri" pitchFamily="34" charset="0"/>
            </a:rPr>
            <a:t>“Makes me feel safe”</a:t>
          </a:r>
          <a:br>
            <a:rPr lang="en-NZ" sz="1200" dirty="0" smtClean="0">
              <a:latin typeface="Calibri" pitchFamily="34" charset="0"/>
              <a:cs typeface="Calibri" pitchFamily="34" charset="0"/>
            </a:rPr>
          </a:br>
          <a:endParaRPr lang="en-NZ" sz="1200" dirty="0">
            <a:latin typeface="Calibri" pitchFamily="34" charset="0"/>
            <a:cs typeface="Calibri" pitchFamily="34" charset="0"/>
          </a:endParaRPr>
        </a:p>
      </dgm:t>
    </dgm:pt>
    <dgm:pt modelId="{7A0D8687-2F47-4A7F-8FB2-757FBE4C75D1}" type="parTrans" cxnId="{A9EE6BF5-3C49-44DC-BD5A-D01C2E10659D}">
      <dgm:prSet/>
      <dgm:spPr/>
      <dgm:t>
        <a:bodyPr/>
        <a:lstStyle/>
        <a:p>
          <a:endParaRPr lang="en-NZ"/>
        </a:p>
      </dgm:t>
    </dgm:pt>
    <dgm:pt modelId="{854C8CF6-1A72-4428-A12B-76842270F3EE}" type="sibTrans" cxnId="{A9EE6BF5-3C49-44DC-BD5A-D01C2E10659D}">
      <dgm:prSet/>
      <dgm:spPr/>
      <dgm:t>
        <a:bodyPr/>
        <a:lstStyle/>
        <a:p>
          <a:endParaRPr lang="en-NZ"/>
        </a:p>
      </dgm:t>
    </dgm:pt>
    <dgm:pt modelId="{4AFB8A4E-5C37-4C71-AE6B-180CCDBA1F0E}">
      <dgm:prSet phldrT="[Text]" custT="1"/>
      <dgm:spPr/>
      <dgm:t>
        <a:bodyPr/>
        <a:lstStyle/>
        <a:p>
          <a:r>
            <a:rPr lang="en-NZ" sz="1200" dirty="0" smtClean="0">
              <a:latin typeface="Calibri" pitchFamily="34" charset="0"/>
              <a:cs typeface="Calibri" pitchFamily="34" charset="0"/>
            </a:rPr>
            <a:t>“Lifts my spirits”</a:t>
          </a:r>
          <a:br>
            <a:rPr lang="en-NZ" sz="1200" dirty="0" smtClean="0">
              <a:latin typeface="Calibri" pitchFamily="34" charset="0"/>
              <a:cs typeface="Calibri" pitchFamily="34" charset="0"/>
            </a:rPr>
          </a:br>
          <a:endParaRPr lang="en-NZ" sz="1200" dirty="0">
            <a:latin typeface="Calibri" pitchFamily="34" charset="0"/>
            <a:cs typeface="Calibri" pitchFamily="34" charset="0"/>
          </a:endParaRPr>
        </a:p>
      </dgm:t>
    </dgm:pt>
    <dgm:pt modelId="{CE925CE5-16F3-40D9-A784-BBF86DC15426}" type="parTrans" cxnId="{EEF62549-A40F-476F-AA79-276F312A83E0}">
      <dgm:prSet/>
      <dgm:spPr/>
      <dgm:t>
        <a:bodyPr/>
        <a:lstStyle/>
        <a:p>
          <a:endParaRPr lang="en-NZ"/>
        </a:p>
      </dgm:t>
    </dgm:pt>
    <dgm:pt modelId="{89408CC7-796E-4AD0-840F-7DA3C28F019C}" type="sibTrans" cxnId="{EEF62549-A40F-476F-AA79-276F312A83E0}">
      <dgm:prSet/>
      <dgm:spPr/>
      <dgm:t>
        <a:bodyPr/>
        <a:lstStyle/>
        <a:p>
          <a:endParaRPr lang="en-NZ"/>
        </a:p>
      </dgm:t>
    </dgm:pt>
    <dgm:pt modelId="{4B2ADF36-A2C1-4D2F-873C-86C9A6DA69DC}">
      <dgm:prSet phldrT="[Text]" custT="1"/>
      <dgm:spPr/>
      <dgm:t>
        <a:bodyPr/>
        <a:lstStyle/>
        <a:p>
          <a:r>
            <a:rPr lang="en-NZ" sz="1200" dirty="0" smtClean="0">
              <a:latin typeface="Calibri" pitchFamily="34" charset="0"/>
              <a:cs typeface="Calibri" pitchFamily="34" charset="0"/>
            </a:rPr>
            <a:t>“Represents genuine joy”</a:t>
          </a:r>
          <a:endParaRPr lang="en-NZ" sz="1200" dirty="0">
            <a:latin typeface="Calibri" pitchFamily="34" charset="0"/>
            <a:cs typeface="Calibri" pitchFamily="34" charset="0"/>
          </a:endParaRPr>
        </a:p>
      </dgm:t>
    </dgm:pt>
    <dgm:pt modelId="{BB6DF3D4-0395-4765-AADB-0FE2191D4B6B}" type="parTrans" cxnId="{D781EDE9-8BFD-48AA-AFB0-15A333A69A35}">
      <dgm:prSet/>
      <dgm:spPr/>
      <dgm:t>
        <a:bodyPr/>
        <a:lstStyle/>
        <a:p>
          <a:endParaRPr lang="en-NZ"/>
        </a:p>
      </dgm:t>
    </dgm:pt>
    <dgm:pt modelId="{A7CE44BE-910C-43A9-A6E7-981AB0059BA6}" type="sibTrans" cxnId="{D781EDE9-8BFD-48AA-AFB0-15A333A69A35}">
      <dgm:prSet/>
      <dgm:spPr/>
      <dgm:t>
        <a:bodyPr/>
        <a:lstStyle/>
        <a:p>
          <a:endParaRPr lang="en-NZ"/>
        </a:p>
      </dgm:t>
    </dgm:pt>
    <dgm:pt modelId="{354691E0-DB98-4349-A97E-BE2BDE3AF41D}">
      <dgm:prSet phldrT="[Text]" custT="1"/>
      <dgm:spPr/>
      <dgm:t>
        <a:bodyPr/>
        <a:lstStyle/>
        <a:p>
          <a:r>
            <a:rPr lang="en-NZ" sz="1200" dirty="0" smtClean="0">
              <a:latin typeface="Calibri" pitchFamily="34" charset="0"/>
              <a:cs typeface="Calibri" pitchFamily="34" charset="0"/>
            </a:rPr>
            <a:t>Birdsong (general) was chosen because it is peaceful and signifies natural beauty</a:t>
          </a:r>
          <a:endParaRPr lang="en-NZ" sz="1200" dirty="0">
            <a:latin typeface="Calibri" pitchFamily="34" charset="0"/>
            <a:cs typeface="Calibri" pitchFamily="34" charset="0"/>
          </a:endParaRPr>
        </a:p>
      </dgm:t>
    </dgm:pt>
    <dgm:pt modelId="{C998CF78-81DA-4432-AC4F-5616A65931F3}" type="parTrans" cxnId="{80D04F9B-DC35-43E1-AA19-3FFA4CB4C913}">
      <dgm:prSet/>
      <dgm:spPr/>
      <dgm:t>
        <a:bodyPr/>
        <a:lstStyle/>
        <a:p>
          <a:endParaRPr lang="en-NZ"/>
        </a:p>
      </dgm:t>
    </dgm:pt>
    <dgm:pt modelId="{D299E581-D558-46DC-B5CF-CB7C89B67AEE}" type="sibTrans" cxnId="{80D04F9B-DC35-43E1-AA19-3FFA4CB4C913}">
      <dgm:prSet/>
      <dgm:spPr/>
      <dgm:t>
        <a:bodyPr/>
        <a:lstStyle/>
        <a:p>
          <a:endParaRPr lang="en-NZ"/>
        </a:p>
      </dgm:t>
    </dgm:pt>
    <dgm:pt modelId="{C502AD64-758A-4D73-B208-EFA5F29FE76C}">
      <dgm:prSet phldrT="[Text]" custT="1"/>
      <dgm:spPr/>
      <dgm:t>
        <a:bodyPr/>
        <a:lstStyle/>
        <a:p>
          <a:r>
            <a:rPr lang="en-NZ" sz="1200" dirty="0" smtClean="0">
              <a:latin typeface="Calibri" pitchFamily="34" charset="0"/>
              <a:cs typeface="Calibri" pitchFamily="34" charset="0"/>
            </a:rPr>
            <a:t>Children’s laughter was chosen by most respondents</a:t>
          </a:r>
          <a:br>
            <a:rPr lang="en-NZ" sz="1200" dirty="0" smtClean="0">
              <a:latin typeface="Calibri" pitchFamily="34" charset="0"/>
              <a:cs typeface="Calibri" pitchFamily="34" charset="0"/>
            </a:rPr>
          </a:br>
          <a:endParaRPr lang="en-NZ" sz="1200" dirty="0">
            <a:latin typeface="Calibri" pitchFamily="34" charset="0"/>
            <a:cs typeface="Calibri" pitchFamily="34" charset="0"/>
          </a:endParaRPr>
        </a:p>
      </dgm:t>
    </dgm:pt>
    <dgm:pt modelId="{4DE6D609-8903-4747-824D-750635470969}" type="parTrans" cxnId="{E9EBA633-C752-4C1E-BE01-FE694E433C61}">
      <dgm:prSet/>
      <dgm:spPr/>
      <dgm:t>
        <a:bodyPr/>
        <a:lstStyle/>
        <a:p>
          <a:endParaRPr lang="en-NZ"/>
        </a:p>
      </dgm:t>
    </dgm:pt>
    <dgm:pt modelId="{40296A69-5B4D-4097-A31F-7E5C54824603}" type="sibTrans" cxnId="{E9EBA633-C752-4C1E-BE01-FE694E433C61}">
      <dgm:prSet/>
      <dgm:spPr/>
      <dgm:t>
        <a:bodyPr/>
        <a:lstStyle/>
        <a:p>
          <a:endParaRPr lang="en-NZ"/>
        </a:p>
      </dgm:t>
    </dgm:pt>
    <dgm:pt modelId="{1366909A-26F5-41B8-A145-8C9149277994}">
      <dgm:prSet phldrT="[Text]" custT="1"/>
      <dgm:spPr/>
      <dgm:t>
        <a:bodyPr/>
        <a:lstStyle/>
        <a:p>
          <a:r>
            <a:rPr lang="en-NZ" sz="2000" dirty="0" smtClean="0">
              <a:latin typeface="Calibri" pitchFamily="34" charset="0"/>
              <a:cs typeface="Calibri" pitchFamily="34" charset="0"/>
            </a:rPr>
            <a:t>Birdsong</a:t>
          </a:r>
          <a:endParaRPr lang="en-NZ" sz="2000" dirty="0">
            <a:latin typeface="Calibri" pitchFamily="34" charset="0"/>
            <a:cs typeface="Calibri" pitchFamily="34" charset="0"/>
          </a:endParaRPr>
        </a:p>
      </dgm:t>
    </dgm:pt>
    <dgm:pt modelId="{96AF4CA9-29B0-4AC2-AB75-62834EF79B73}" type="sibTrans" cxnId="{33F7D6DB-404A-42DE-862D-C5BD18D84051}">
      <dgm:prSet/>
      <dgm:spPr/>
      <dgm:t>
        <a:bodyPr/>
        <a:lstStyle/>
        <a:p>
          <a:endParaRPr lang="en-NZ"/>
        </a:p>
      </dgm:t>
    </dgm:pt>
    <dgm:pt modelId="{9DEA97C8-5E40-4998-8765-07B7EBC16477}" type="parTrans" cxnId="{33F7D6DB-404A-42DE-862D-C5BD18D84051}">
      <dgm:prSet/>
      <dgm:spPr/>
      <dgm:t>
        <a:bodyPr/>
        <a:lstStyle/>
        <a:p>
          <a:endParaRPr lang="en-NZ"/>
        </a:p>
      </dgm:t>
    </dgm:pt>
    <dgm:pt modelId="{A0246C8F-44FC-4746-BD51-88EF022DA27E}">
      <dgm:prSet phldrT="[Text]" custT="1"/>
      <dgm:spPr/>
      <dgm:t>
        <a:bodyPr/>
        <a:lstStyle/>
        <a:p>
          <a:r>
            <a:rPr lang="en-NZ" sz="1200" dirty="0" smtClean="0">
              <a:latin typeface="Calibri" pitchFamily="34" charset="0"/>
              <a:cs typeface="Calibri" pitchFamily="34" charset="0"/>
            </a:rPr>
            <a:t>Pop music mainly chosen because of the memories it invoked</a:t>
          </a:r>
          <a:endParaRPr lang="en-NZ" sz="1200" dirty="0">
            <a:latin typeface="Calibri" pitchFamily="34" charset="0"/>
            <a:cs typeface="Calibri" pitchFamily="34" charset="0"/>
          </a:endParaRPr>
        </a:p>
      </dgm:t>
    </dgm:pt>
    <dgm:pt modelId="{BD1E9AA4-C1DC-4B73-9777-2726B22086B3}" type="sibTrans" cxnId="{AB5EAA3D-486C-48B4-A13A-07413FC1AAF4}">
      <dgm:prSet/>
      <dgm:spPr/>
      <dgm:t>
        <a:bodyPr/>
        <a:lstStyle/>
        <a:p>
          <a:endParaRPr lang="en-NZ"/>
        </a:p>
      </dgm:t>
    </dgm:pt>
    <dgm:pt modelId="{9D5A3961-DB34-4A85-9F16-CB6424C6498B}" type="parTrans" cxnId="{AB5EAA3D-486C-48B4-A13A-07413FC1AAF4}">
      <dgm:prSet/>
      <dgm:spPr/>
      <dgm:t>
        <a:bodyPr/>
        <a:lstStyle/>
        <a:p>
          <a:endParaRPr lang="en-NZ"/>
        </a:p>
      </dgm:t>
    </dgm:pt>
    <dgm:pt modelId="{8716110A-85BE-426C-A85A-A2576534CE99}">
      <dgm:prSet phldrT="[Text]" custT="1"/>
      <dgm:spPr/>
      <dgm:t>
        <a:bodyPr/>
        <a:lstStyle/>
        <a:p>
          <a:r>
            <a:rPr lang="en-NZ" sz="1200" dirty="0" smtClean="0">
              <a:latin typeface="Calibri" pitchFamily="34" charset="0"/>
              <a:cs typeface="Calibri" pitchFamily="34" charset="0"/>
            </a:rPr>
            <a:t>Bagpipes, choir music and opera were “uplifting” and “joyful”</a:t>
          </a:r>
          <a:br>
            <a:rPr lang="en-NZ" sz="1200" dirty="0" smtClean="0">
              <a:latin typeface="Calibri" pitchFamily="34" charset="0"/>
              <a:cs typeface="Calibri" pitchFamily="34" charset="0"/>
            </a:rPr>
          </a:br>
          <a:endParaRPr lang="en-NZ" sz="1200" dirty="0">
            <a:latin typeface="Calibri" pitchFamily="34" charset="0"/>
            <a:cs typeface="Calibri" pitchFamily="34" charset="0"/>
          </a:endParaRPr>
        </a:p>
      </dgm:t>
    </dgm:pt>
    <dgm:pt modelId="{B87E0AE6-49FE-401D-9244-C918C3F47161}" type="sibTrans" cxnId="{45101991-3033-4577-A9FE-E466056C1197}">
      <dgm:prSet/>
      <dgm:spPr/>
      <dgm:t>
        <a:bodyPr/>
        <a:lstStyle/>
        <a:p>
          <a:endParaRPr lang="en-NZ"/>
        </a:p>
      </dgm:t>
    </dgm:pt>
    <dgm:pt modelId="{B4AB81B0-2E79-4218-804B-3CC647DDACE2}" type="parTrans" cxnId="{45101991-3033-4577-A9FE-E466056C1197}">
      <dgm:prSet/>
      <dgm:spPr/>
      <dgm:t>
        <a:bodyPr/>
        <a:lstStyle/>
        <a:p>
          <a:endParaRPr lang="en-NZ"/>
        </a:p>
      </dgm:t>
    </dgm:pt>
    <dgm:pt modelId="{D278C40C-EBB1-4EA1-A1A6-7B5EDFCF7A6B}">
      <dgm:prSet phldrT="[Text]" custT="1"/>
      <dgm:spPr/>
      <dgm:t>
        <a:bodyPr/>
        <a:lstStyle/>
        <a:p>
          <a:r>
            <a:rPr lang="en-NZ" sz="1200" dirty="0" smtClean="0">
              <a:latin typeface="Calibri" pitchFamily="34" charset="0"/>
              <a:cs typeface="Calibri" pitchFamily="34" charset="0"/>
            </a:rPr>
            <a:t>Most respondents simply chose “music”, as it “makes me happy”</a:t>
          </a:r>
          <a:br>
            <a:rPr lang="en-NZ" sz="1200" dirty="0" smtClean="0">
              <a:latin typeface="Calibri" pitchFamily="34" charset="0"/>
              <a:cs typeface="Calibri" pitchFamily="34" charset="0"/>
            </a:rPr>
          </a:br>
          <a:endParaRPr lang="en-NZ" sz="1200" dirty="0">
            <a:latin typeface="Calibri" pitchFamily="34" charset="0"/>
            <a:cs typeface="Calibri" pitchFamily="34" charset="0"/>
          </a:endParaRPr>
        </a:p>
      </dgm:t>
    </dgm:pt>
    <dgm:pt modelId="{76FDDB81-8877-4A03-A597-2EF41D7A0DC8}" type="sibTrans" cxnId="{6238F6D9-623F-4D3D-A152-0611A07048F4}">
      <dgm:prSet/>
      <dgm:spPr/>
      <dgm:t>
        <a:bodyPr/>
        <a:lstStyle/>
        <a:p>
          <a:endParaRPr lang="en-NZ"/>
        </a:p>
      </dgm:t>
    </dgm:pt>
    <dgm:pt modelId="{62D5AA5A-5967-46FA-BDD9-B47191C3FAB8}" type="parTrans" cxnId="{6238F6D9-623F-4D3D-A152-0611A07048F4}">
      <dgm:prSet/>
      <dgm:spPr/>
      <dgm:t>
        <a:bodyPr/>
        <a:lstStyle/>
        <a:p>
          <a:endParaRPr lang="en-NZ"/>
        </a:p>
      </dgm:t>
    </dgm:pt>
    <dgm:pt modelId="{99720865-1449-49F3-9C95-5FB1896B3C7B}">
      <dgm:prSet phldrT="[Text]"/>
      <dgm:spPr/>
      <dgm:t>
        <a:bodyPr/>
        <a:lstStyle/>
        <a:p>
          <a:endParaRPr lang="en-NZ" sz="1900" dirty="0">
            <a:latin typeface="Calibri" pitchFamily="34" charset="0"/>
            <a:cs typeface="Calibri" pitchFamily="34" charset="0"/>
          </a:endParaRPr>
        </a:p>
      </dgm:t>
    </dgm:pt>
    <dgm:pt modelId="{64A7697F-31DB-42DB-9212-130571768B55}" type="sibTrans" cxnId="{D6C112F1-DF81-4DBB-B976-7CF9C013A0F7}">
      <dgm:prSet/>
      <dgm:spPr/>
      <dgm:t>
        <a:bodyPr/>
        <a:lstStyle/>
        <a:p>
          <a:endParaRPr lang="en-NZ"/>
        </a:p>
      </dgm:t>
    </dgm:pt>
    <dgm:pt modelId="{23FF2721-0BC9-456E-B76B-58B3D28902AF}" type="parTrans" cxnId="{D6C112F1-DF81-4DBB-B976-7CF9C013A0F7}">
      <dgm:prSet/>
      <dgm:spPr/>
      <dgm:t>
        <a:bodyPr/>
        <a:lstStyle/>
        <a:p>
          <a:endParaRPr lang="en-NZ"/>
        </a:p>
      </dgm:t>
    </dgm:pt>
    <dgm:pt modelId="{4A658CE6-52CB-4A46-AE11-CD7AE10EB106}" type="pres">
      <dgm:prSet presAssocID="{31508406-85CA-4B1E-BF56-5105BCEF7581}" presName="Name0" presStyleCnt="0">
        <dgm:presLayoutVars>
          <dgm:dir/>
          <dgm:animLvl val="lvl"/>
          <dgm:resizeHandles val="exact"/>
        </dgm:presLayoutVars>
      </dgm:prSet>
      <dgm:spPr/>
      <dgm:t>
        <a:bodyPr/>
        <a:lstStyle/>
        <a:p>
          <a:endParaRPr lang="en-NZ"/>
        </a:p>
      </dgm:t>
    </dgm:pt>
    <dgm:pt modelId="{AC0F5CF2-9A89-490E-842F-DF066F2331EB}" type="pres">
      <dgm:prSet presAssocID="{9D8B735D-127F-46B4-95B2-3D094526BBB7}" presName="composite" presStyleCnt="0"/>
      <dgm:spPr/>
    </dgm:pt>
    <dgm:pt modelId="{FB6638EC-22E5-4D1D-9273-65100E500729}" type="pres">
      <dgm:prSet presAssocID="{9D8B735D-127F-46B4-95B2-3D094526BBB7}" presName="parTx" presStyleLbl="alignNode1" presStyleIdx="0" presStyleCnt="3">
        <dgm:presLayoutVars>
          <dgm:chMax val="0"/>
          <dgm:chPref val="0"/>
          <dgm:bulletEnabled val="1"/>
        </dgm:presLayoutVars>
      </dgm:prSet>
      <dgm:spPr/>
      <dgm:t>
        <a:bodyPr/>
        <a:lstStyle/>
        <a:p>
          <a:endParaRPr lang="en-NZ"/>
        </a:p>
      </dgm:t>
    </dgm:pt>
    <dgm:pt modelId="{B27C4FBE-A372-4C85-AC05-134F0540F04F}" type="pres">
      <dgm:prSet presAssocID="{9D8B735D-127F-46B4-95B2-3D094526BBB7}" presName="desTx" presStyleLbl="alignAccFollowNode1" presStyleIdx="0" presStyleCnt="3">
        <dgm:presLayoutVars>
          <dgm:bulletEnabled val="1"/>
        </dgm:presLayoutVars>
      </dgm:prSet>
      <dgm:spPr/>
      <dgm:t>
        <a:bodyPr/>
        <a:lstStyle/>
        <a:p>
          <a:endParaRPr lang="en-NZ"/>
        </a:p>
      </dgm:t>
    </dgm:pt>
    <dgm:pt modelId="{0F7E65C6-4E16-43B6-907E-88C88A7BA5A5}" type="pres">
      <dgm:prSet presAssocID="{8D4F7132-2965-4BB7-9508-DA263A72EE90}" presName="space" presStyleCnt="0"/>
      <dgm:spPr/>
    </dgm:pt>
    <dgm:pt modelId="{16F32B87-5CF6-4E9F-B256-571202F7EDC7}" type="pres">
      <dgm:prSet presAssocID="{964A5DC9-D723-4E50-BE07-DC1FB6DFD2FB}" presName="composite" presStyleCnt="0"/>
      <dgm:spPr/>
    </dgm:pt>
    <dgm:pt modelId="{8027A77A-C65F-4408-809D-D11A18CA0F1D}" type="pres">
      <dgm:prSet presAssocID="{964A5DC9-D723-4E50-BE07-DC1FB6DFD2FB}" presName="parTx" presStyleLbl="alignNode1" presStyleIdx="1" presStyleCnt="3" custLinFactNeighborX="-2513" custLinFactNeighborY="-644">
        <dgm:presLayoutVars>
          <dgm:chMax val="0"/>
          <dgm:chPref val="0"/>
          <dgm:bulletEnabled val="1"/>
        </dgm:presLayoutVars>
      </dgm:prSet>
      <dgm:spPr/>
      <dgm:t>
        <a:bodyPr/>
        <a:lstStyle/>
        <a:p>
          <a:endParaRPr lang="en-NZ"/>
        </a:p>
      </dgm:t>
    </dgm:pt>
    <dgm:pt modelId="{4B6D3DE0-F69E-4683-B2C7-DB47568847A1}" type="pres">
      <dgm:prSet presAssocID="{964A5DC9-D723-4E50-BE07-DC1FB6DFD2FB}" presName="desTx" presStyleLbl="alignAccFollowNode1" presStyleIdx="1" presStyleCnt="3" custLinFactNeighborX="-2513">
        <dgm:presLayoutVars>
          <dgm:bulletEnabled val="1"/>
        </dgm:presLayoutVars>
      </dgm:prSet>
      <dgm:spPr/>
      <dgm:t>
        <a:bodyPr/>
        <a:lstStyle/>
        <a:p>
          <a:endParaRPr lang="en-NZ"/>
        </a:p>
      </dgm:t>
    </dgm:pt>
    <dgm:pt modelId="{C7F9B304-A2BC-4E94-8F49-60399E178EC5}" type="pres">
      <dgm:prSet presAssocID="{208521E5-6F16-4D82-BD16-074CBC28B1A9}" presName="space" presStyleCnt="0"/>
      <dgm:spPr/>
    </dgm:pt>
    <dgm:pt modelId="{F37E8F3D-AB0B-4E0D-A410-138FA40DBFC1}" type="pres">
      <dgm:prSet presAssocID="{1366909A-26F5-41B8-A145-8C9149277994}" presName="composite" presStyleCnt="0"/>
      <dgm:spPr/>
    </dgm:pt>
    <dgm:pt modelId="{083F3AA3-3DDD-44BC-9EA5-456E2E47B3B6}" type="pres">
      <dgm:prSet presAssocID="{1366909A-26F5-41B8-A145-8C9149277994}" presName="parTx" presStyleLbl="alignNode1" presStyleIdx="2" presStyleCnt="3">
        <dgm:presLayoutVars>
          <dgm:chMax val="0"/>
          <dgm:chPref val="0"/>
          <dgm:bulletEnabled val="1"/>
        </dgm:presLayoutVars>
      </dgm:prSet>
      <dgm:spPr/>
      <dgm:t>
        <a:bodyPr/>
        <a:lstStyle/>
        <a:p>
          <a:endParaRPr lang="en-NZ"/>
        </a:p>
      </dgm:t>
    </dgm:pt>
    <dgm:pt modelId="{36196F4A-F965-4EC6-8163-2F9DC59AB69E}" type="pres">
      <dgm:prSet presAssocID="{1366909A-26F5-41B8-A145-8C9149277994}" presName="desTx" presStyleLbl="alignAccFollowNode1" presStyleIdx="2" presStyleCnt="3">
        <dgm:presLayoutVars>
          <dgm:bulletEnabled val="1"/>
        </dgm:presLayoutVars>
      </dgm:prSet>
      <dgm:spPr/>
      <dgm:t>
        <a:bodyPr/>
        <a:lstStyle/>
        <a:p>
          <a:endParaRPr lang="en-NZ"/>
        </a:p>
      </dgm:t>
    </dgm:pt>
  </dgm:ptLst>
  <dgm:cxnLst>
    <dgm:cxn modelId="{D781EDE9-8BFD-48AA-AFB0-15A333A69A35}" srcId="{9D8B735D-127F-46B4-95B2-3D094526BBB7}" destId="{4B2ADF36-A2C1-4D2F-873C-86C9A6DA69DC}" srcOrd="6" destOrd="0" parTransId="{BB6DF3D4-0395-4765-AADB-0FE2191D4B6B}" sibTransId="{A7CE44BE-910C-43A9-A6E7-981AB0059BA6}"/>
    <dgm:cxn modelId="{ED543EE3-4B47-4DF8-850A-7928B994943C}" type="presOf" srcId="{A6E14D88-D3C6-453A-8CBC-2650F81813F8}" destId="{B27C4FBE-A372-4C85-AC05-134F0540F04F}" srcOrd="0" destOrd="3" presId="urn:microsoft.com/office/officeart/2005/8/layout/hList1"/>
    <dgm:cxn modelId="{5F520692-772D-4FC5-B153-DE0A7C0CCE7E}" srcId="{31508406-85CA-4B1E-BF56-5105BCEF7581}" destId="{9D8B735D-127F-46B4-95B2-3D094526BBB7}" srcOrd="0" destOrd="0" parTransId="{3DDCDB62-75EC-4829-AB33-5880320C1217}" sibTransId="{8D4F7132-2965-4BB7-9508-DA263A72EE90}"/>
    <dgm:cxn modelId="{6238F6D9-623F-4D3D-A152-0611A07048F4}" srcId="{964A5DC9-D723-4E50-BE07-DC1FB6DFD2FB}" destId="{D278C40C-EBB1-4EA1-A1A6-7B5EDFCF7A6B}" srcOrd="0" destOrd="0" parTransId="{62D5AA5A-5967-46FA-BDD9-B47191C3FAB8}" sibTransId="{76FDDB81-8877-4A03-A597-2EF41D7A0DC8}"/>
    <dgm:cxn modelId="{7F5AA9C6-C5BE-4197-B10B-C62E22E4EDDD}" type="presOf" srcId="{4B2ADF36-A2C1-4D2F-873C-86C9A6DA69DC}" destId="{B27C4FBE-A372-4C85-AC05-134F0540F04F}" srcOrd="0" destOrd="6" presId="urn:microsoft.com/office/officeart/2005/8/layout/hList1"/>
    <dgm:cxn modelId="{E7A50938-F7E5-48E2-B7CE-46B4D81BC56E}" srcId="{1366909A-26F5-41B8-A145-8C9149277994}" destId="{6D471A39-E93C-4A28-9E97-478572CE396D}" srcOrd="0" destOrd="0" parTransId="{2CE0F672-948A-42B9-AB4E-71E90DF5DEA0}" sibTransId="{136EC8B4-166F-4C97-84E7-3C7C488CB908}"/>
    <dgm:cxn modelId="{AA31C4B8-C569-4129-98AB-087A5DF9B27C}" type="presOf" srcId="{D235762A-F968-42C9-BE65-15DD73011466}" destId="{B27C4FBE-A372-4C85-AC05-134F0540F04F}" srcOrd="0" destOrd="4" presId="urn:microsoft.com/office/officeart/2005/8/layout/hList1"/>
    <dgm:cxn modelId="{9ED30996-615B-479F-B331-654AC0B47C29}" srcId="{31508406-85CA-4B1E-BF56-5105BCEF7581}" destId="{964A5DC9-D723-4E50-BE07-DC1FB6DFD2FB}" srcOrd="1" destOrd="0" parTransId="{F896675E-DEEF-4C89-B46A-2A88DE90DA0E}" sibTransId="{208521E5-6F16-4D82-BD16-074CBC28B1A9}"/>
    <dgm:cxn modelId="{9CCBF230-6D81-42B0-BAA2-FDB1A66F1785}" type="presOf" srcId="{964A5DC9-D723-4E50-BE07-DC1FB6DFD2FB}" destId="{8027A77A-C65F-4408-809D-D11A18CA0F1D}" srcOrd="0" destOrd="0" presId="urn:microsoft.com/office/officeart/2005/8/layout/hList1"/>
    <dgm:cxn modelId="{EC7A2968-9FBB-4C40-A57F-62AEC26EEB09}" type="presOf" srcId="{D278C40C-EBB1-4EA1-A1A6-7B5EDFCF7A6B}" destId="{4B6D3DE0-F69E-4683-B2C7-DB47568847A1}" srcOrd="0" destOrd="0" presId="urn:microsoft.com/office/officeart/2005/8/layout/hList1"/>
    <dgm:cxn modelId="{6EEF05D3-90C3-4012-A672-D1346CFAF3E8}" type="presOf" srcId="{6D471A39-E93C-4A28-9E97-478572CE396D}" destId="{36196F4A-F965-4EC6-8163-2F9DC59AB69E}" srcOrd="0" destOrd="0" presId="urn:microsoft.com/office/officeart/2005/8/layout/hList1"/>
    <dgm:cxn modelId="{D905E49A-1048-470F-885F-49CC0ABFA8D9}" srcId="{9D8B735D-127F-46B4-95B2-3D094526BBB7}" destId="{86CD7A6B-EF14-4F6C-B181-22863448407C}" srcOrd="1" destOrd="0" parTransId="{97C8926A-ECA3-42A7-BBEC-6DBA6A20E45C}" sibTransId="{B3ADCE6A-8099-486A-9D92-E759B34F282F}"/>
    <dgm:cxn modelId="{1F2D7E6D-438B-4FB9-B369-6A8E0D41D215}" type="presOf" srcId="{F76D5155-B472-4E09-83F5-E4CF3D4CDF28}" destId="{B27C4FBE-A372-4C85-AC05-134F0540F04F}" srcOrd="0" destOrd="2" presId="urn:microsoft.com/office/officeart/2005/8/layout/hList1"/>
    <dgm:cxn modelId="{80D04F9B-DC35-43E1-AA19-3FFA4CB4C913}" srcId="{1366909A-26F5-41B8-A145-8C9149277994}" destId="{354691E0-DB98-4349-A97E-BE2BDE3AF41D}" srcOrd="1" destOrd="0" parTransId="{C998CF78-81DA-4432-AC4F-5616A65931F3}" sibTransId="{D299E581-D558-46DC-B5CF-CB7C89B67AEE}"/>
    <dgm:cxn modelId="{344E60B5-FB5F-46AF-9C55-B4D676578AE4}" type="presOf" srcId="{C502AD64-758A-4D73-B208-EFA5F29FE76C}" destId="{B27C4FBE-A372-4C85-AC05-134F0540F04F}" srcOrd="0" destOrd="0" presId="urn:microsoft.com/office/officeart/2005/8/layout/hList1"/>
    <dgm:cxn modelId="{04D483EF-A344-4184-9A2C-AC7D728EC8BF}" type="presOf" srcId="{9D8B735D-127F-46B4-95B2-3D094526BBB7}" destId="{FB6638EC-22E5-4D1D-9273-65100E500729}" srcOrd="0" destOrd="0" presId="urn:microsoft.com/office/officeart/2005/8/layout/hList1"/>
    <dgm:cxn modelId="{5689C1E9-8945-43A0-A8E2-E47E66C7E5D4}" type="presOf" srcId="{99720865-1449-49F3-9C95-5FB1896B3C7B}" destId="{36196F4A-F965-4EC6-8163-2F9DC59AB69E}" srcOrd="0" destOrd="2" presId="urn:microsoft.com/office/officeart/2005/8/layout/hList1"/>
    <dgm:cxn modelId="{A9EE6BF5-3C49-44DC-BD5A-D01C2E10659D}" srcId="{9D8B735D-127F-46B4-95B2-3D094526BBB7}" destId="{D235762A-F968-42C9-BE65-15DD73011466}" srcOrd="4" destOrd="0" parTransId="{7A0D8687-2F47-4A7F-8FB2-757FBE4C75D1}" sibTransId="{854C8CF6-1A72-4428-A12B-76842270F3EE}"/>
    <dgm:cxn modelId="{D6C112F1-DF81-4DBB-B976-7CF9C013A0F7}" srcId="{1366909A-26F5-41B8-A145-8C9149277994}" destId="{99720865-1449-49F3-9C95-5FB1896B3C7B}" srcOrd="2" destOrd="0" parTransId="{23FF2721-0BC9-456E-B76B-58B3D28902AF}" sibTransId="{64A7697F-31DB-42DB-9212-130571768B55}"/>
    <dgm:cxn modelId="{45101991-3033-4577-A9FE-E466056C1197}" srcId="{964A5DC9-D723-4E50-BE07-DC1FB6DFD2FB}" destId="{8716110A-85BE-426C-A85A-A2576534CE99}" srcOrd="1" destOrd="0" parTransId="{B4AB81B0-2E79-4218-804B-3CC647DDACE2}" sibTransId="{B87E0AE6-49FE-401D-9244-C918C3F47161}"/>
    <dgm:cxn modelId="{D5891228-8D64-48D3-B276-7DAABFF2D8E1}" type="presOf" srcId="{31508406-85CA-4B1E-BF56-5105BCEF7581}" destId="{4A658CE6-52CB-4A46-AE11-CD7AE10EB106}" srcOrd="0" destOrd="0" presId="urn:microsoft.com/office/officeart/2005/8/layout/hList1"/>
    <dgm:cxn modelId="{66239983-ECDD-426D-9FF4-C3AB2DA32A38}" type="presOf" srcId="{354691E0-DB98-4349-A97E-BE2BDE3AF41D}" destId="{36196F4A-F965-4EC6-8163-2F9DC59AB69E}" srcOrd="0" destOrd="1" presId="urn:microsoft.com/office/officeart/2005/8/layout/hList1"/>
    <dgm:cxn modelId="{EEF62549-A40F-476F-AA79-276F312A83E0}" srcId="{9D8B735D-127F-46B4-95B2-3D094526BBB7}" destId="{4AFB8A4E-5C37-4C71-AE6B-180CCDBA1F0E}" srcOrd="5" destOrd="0" parTransId="{CE925CE5-16F3-40D9-A784-BBF86DC15426}" sibTransId="{89408CC7-796E-4AD0-840F-7DA3C28F019C}"/>
    <dgm:cxn modelId="{D9B0B289-A93D-4E15-853B-3128005F620C}" type="presOf" srcId="{86CD7A6B-EF14-4F6C-B181-22863448407C}" destId="{B27C4FBE-A372-4C85-AC05-134F0540F04F}" srcOrd="0" destOrd="1" presId="urn:microsoft.com/office/officeart/2005/8/layout/hList1"/>
    <dgm:cxn modelId="{686B3064-1FBD-48F1-8D4D-CA35673CC6A4}" type="presOf" srcId="{1366909A-26F5-41B8-A145-8C9149277994}" destId="{083F3AA3-3DDD-44BC-9EA5-456E2E47B3B6}" srcOrd="0" destOrd="0" presId="urn:microsoft.com/office/officeart/2005/8/layout/hList1"/>
    <dgm:cxn modelId="{2B483563-2681-4227-A96B-AFDD1BB3A279}" srcId="{9D8B735D-127F-46B4-95B2-3D094526BBB7}" destId="{A6E14D88-D3C6-453A-8CBC-2650F81813F8}" srcOrd="3" destOrd="0" parTransId="{599C7703-F4B3-457E-B940-8F0646B973C7}" sibTransId="{61718957-78CD-4E6E-8035-F01188D92F32}"/>
    <dgm:cxn modelId="{CB1F6E7E-E6C6-4D18-BF62-563F1887611C}" type="presOf" srcId="{A0246C8F-44FC-4746-BD51-88EF022DA27E}" destId="{4B6D3DE0-F69E-4683-B2C7-DB47568847A1}" srcOrd="0" destOrd="2" presId="urn:microsoft.com/office/officeart/2005/8/layout/hList1"/>
    <dgm:cxn modelId="{658DCD3C-F49F-47C7-870F-18932E7D536D}" type="presOf" srcId="{8716110A-85BE-426C-A85A-A2576534CE99}" destId="{4B6D3DE0-F69E-4683-B2C7-DB47568847A1}" srcOrd="0" destOrd="1" presId="urn:microsoft.com/office/officeart/2005/8/layout/hList1"/>
    <dgm:cxn modelId="{E9EBA633-C752-4C1E-BE01-FE694E433C61}" srcId="{9D8B735D-127F-46B4-95B2-3D094526BBB7}" destId="{C502AD64-758A-4D73-B208-EFA5F29FE76C}" srcOrd="0" destOrd="0" parTransId="{4DE6D609-8903-4747-824D-750635470969}" sibTransId="{40296A69-5B4D-4097-A31F-7E5C54824603}"/>
    <dgm:cxn modelId="{33F7D6DB-404A-42DE-862D-C5BD18D84051}" srcId="{31508406-85CA-4B1E-BF56-5105BCEF7581}" destId="{1366909A-26F5-41B8-A145-8C9149277994}" srcOrd="2" destOrd="0" parTransId="{9DEA97C8-5E40-4998-8765-07B7EBC16477}" sibTransId="{96AF4CA9-29B0-4AC2-AB75-62834EF79B73}"/>
    <dgm:cxn modelId="{6049A0B4-F455-4766-89BB-2FF17C55F482}" type="presOf" srcId="{4AFB8A4E-5C37-4C71-AE6B-180CCDBA1F0E}" destId="{B27C4FBE-A372-4C85-AC05-134F0540F04F}" srcOrd="0" destOrd="5" presId="urn:microsoft.com/office/officeart/2005/8/layout/hList1"/>
    <dgm:cxn modelId="{FBC54D1E-4F42-4680-8DD6-BF1C90AD461A}" srcId="{9D8B735D-127F-46B4-95B2-3D094526BBB7}" destId="{F76D5155-B472-4E09-83F5-E4CF3D4CDF28}" srcOrd="2" destOrd="0" parTransId="{8B94EB91-1EB5-4226-B225-99DF7BCFE4AE}" sibTransId="{66238272-EC5B-4BB7-9672-BB8B83DE2BF1}"/>
    <dgm:cxn modelId="{AB5EAA3D-486C-48B4-A13A-07413FC1AAF4}" srcId="{964A5DC9-D723-4E50-BE07-DC1FB6DFD2FB}" destId="{A0246C8F-44FC-4746-BD51-88EF022DA27E}" srcOrd="2" destOrd="0" parTransId="{9D5A3961-DB34-4A85-9F16-CB6424C6498B}" sibTransId="{BD1E9AA4-C1DC-4B73-9777-2726B22086B3}"/>
    <dgm:cxn modelId="{40863BC7-82DB-429A-B57E-D1824814700B}" type="presParOf" srcId="{4A658CE6-52CB-4A46-AE11-CD7AE10EB106}" destId="{AC0F5CF2-9A89-490E-842F-DF066F2331EB}" srcOrd="0" destOrd="0" presId="urn:microsoft.com/office/officeart/2005/8/layout/hList1"/>
    <dgm:cxn modelId="{DE60F1C1-874B-407B-8273-58D526DE71F8}" type="presParOf" srcId="{AC0F5CF2-9A89-490E-842F-DF066F2331EB}" destId="{FB6638EC-22E5-4D1D-9273-65100E500729}" srcOrd="0" destOrd="0" presId="urn:microsoft.com/office/officeart/2005/8/layout/hList1"/>
    <dgm:cxn modelId="{4EEDB181-ED5F-44A3-978A-F87707C98A1D}" type="presParOf" srcId="{AC0F5CF2-9A89-490E-842F-DF066F2331EB}" destId="{B27C4FBE-A372-4C85-AC05-134F0540F04F}" srcOrd="1" destOrd="0" presId="urn:microsoft.com/office/officeart/2005/8/layout/hList1"/>
    <dgm:cxn modelId="{5CA6C6E5-D3FB-40AB-BCA6-8EBFDB7C7CE3}" type="presParOf" srcId="{4A658CE6-52CB-4A46-AE11-CD7AE10EB106}" destId="{0F7E65C6-4E16-43B6-907E-88C88A7BA5A5}" srcOrd="1" destOrd="0" presId="urn:microsoft.com/office/officeart/2005/8/layout/hList1"/>
    <dgm:cxn modelId="{0E7DAA97-6A3C-4F76-A159-9E5650E1FAC4}" type="presParOf" srcId="{4A658CE6-52CB-4A46-AE11-CD7AE10EB106}" destId="{16F32B87-5CF6-4E9F-B256-571202F7EDC7}" srcOrd="2" destOrd="0" presId="urn:microsoft.com/office/officeart/2005/8/layout/hList1"/>
    <dgm:cxn modelId="{82214A63-F3A5-4EDC-ABCB-02816D418A39}" type="presParOf" srcId="{16F32B87-5CF6-4E9F-B256-571202F7EDC7}" destId="{8027A77A-C65F-4408-809D-D11A18CA0F1D}" srcOrd="0" destOrd="0" presId="urn:microsoft.com/office/officeart/2005/8/layout/hList1"/>
    <dgm:cxn modelId="{6DE4D8B6-6EA6-41D4-AC27-4AB16759B226}" type="presParOf" srcId="{16F32B87-5CF6-4E9F-B256-571202F7EDC7}" destId="{4B6D3DE0-F69E-4683-B2C7-DB47568847A1}" srcOrd="1" destOrd="0" presId="urn:microsoft.com/office/officeart/2005/8/layout/hList1"/>
    <dgm:cxn modelId="{5EDBE1B3-85FF-4F1B-974C-B483E14E0782}" type="presParOf" srcId="{4A658CE6-52CB-4A46-AE11-CD7AE10EB106}" destId="{C7F9B304-A2BC-4E94-8F49-60399E178EC5}" srcOrd="3" destOrd="0" presId="urn:microsoft.com/office/officeart/2005/8/layout/hList1"/>
    <dgm:cxn modelId="{C8684F05-605A-4FD7-BF33-2485B522D777}" type="presParOf" srcId="{4A658CE6-52CB-4A46-AE11-CD7AE10EB106}" destId="{F37E8F3D-AB0B-4E0D-A410-138FA40DBFC1}" srcOrd="4" destOrd="0" presId="urn:microsoft.com/office/officeart/2005/8/layout/hList1"/>
    <dgm:cxn modelId="{F15E340A-28C6-4B09-97B8-CD3BA7C8587A}" type="presParOf" srcId="{F37E8F3D-AB0B-4E0D-A410-138FA40DBFC1}" destId="{083F3AA3-3DDD-44BC-9EA5-456E2E47B3B6}" srcOrd="0" destOrd="0" presId="urn:microsoft.com/office/officeart/2005/8/layout/hList1"/>
    <dgm:cxn modelId="{171DAD8D-89A5-4EDB-A7CE-89EE57CBF45A}" type="presParOf" srcId="{F37E8F3D-AB0B-4E0D-A410-138FA40DBFC1}" destId="{36196F4A-F965-4EC6-8163-2F9DC59AB69E}"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B6638EC-22E5-4D1D-9273-65100E500729}">
      <dsp:nvSpPr>
        <dsp:cNvPr id="0" name=""/>
        <dsp:cNvSpPr/>
      </dsp:nvSpPr>
      <dsp:spPr>
        <a:xfrm>
          <a:off x="2250" y="20670"/>
          <a:ext cx="2193993" cy="604800"/>
        </a:xfrm>
        <a:prstGeom prst="rect">
          <a:avLst/>
        </a:prstGeom>
        <a:gradFill rotWithShape="0">
          <a:gsLst>
            <a:gs pos="0">
              <a:schemeClr val="accent2">
                <a:hueOff val="0"/>
                <a:satOff val="0"/>
                <a:lumOff val="0"/>
                <a:alphaOff val="0"/>
                <a:tint val="62000"/>
                <a:satMod val="180000"/>
              </a:schemeClr>
            </a:gs>
            <a:gs pos="65000">
              <a:schemeClr val="accent2">
                <a:hueOff val="0"/>
                <a:satOff val="0"/>
                <a:lumOff val="0"/>
                <a:alphaOff val="0"/>
                <a:tint val="32000"/>
                <a:satMod val="250000"/>
              </a:schemeClr>
            </a:gs>
            <a:gs pos="100000">
              <a:schemeClr val="accent2">
                <a:hueOff val="0"/>
                <a:satOff val="0"/>
                <a:lumOff val="0"/>
                <a:alphaOff val="0"/>
                <a:tint val="23000"/>
                <a:satMod val="300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NZ" sz="2000" kern="1200" dirty="0" smtClean="0">
              <a:latin typeface="Calibri" pitchFamily="34" charset="0"/>
              <a:cs typeface="Calibri" pitchFamily="34" charset="0"/>
            </a:rPr>
            <a:t>Laughter</a:t>
          </a:r>
          <a:endParaRPr lang="en-NZ" sz="2000" kern="1200" dirty="0">
            <a:latin typeface="Calibri" pitchFamily="34" charset="0"/>
            <a:cs typeface="Calibri" pitchFamily="34" charset="0"/>
          </a:endParaRPr>
        </a:p>
      </dsp:txBody>
      <dsp:txXfrm>
        <a:off x="2250" y="20670"/>
        <a:ext cx="2193993" cy="604800"/>
      </dsp:txXfrm>
    </dsp:sp>
    <dsp:sp modelId="{B27C4FBE-A372-4C85-AC05-134F0540F04F}">
      <dsp:nvSpPr>
        <dsp:cNvPr id="0" name=""/>
        <dsp:cNvSpPr/>
      </dsp:nvSpPr>
      <dsp:spPr>
        <a:xfrm>
          <a:off x="2250" y="625471"/>
          <a:ext cx="2193993" cy="2882250"/>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NZ" sz="1200" kern="1200" dirty="0" smtClean="0">
              <a:latin typeface="Calibri" pitchFamily="34" charset="0"/>
              <a:cs typeface="Calibri" pitchFamily="34" charset="0"/>
            </a:rPr>
            <a:t>Children’s laughter was chosen by most respondents</a:t>
          </a:r>
          <a:br>
            <a:rPr lang="en-NZ" sz="1200" kern="1200" dirty="0" smtClean="0">
              <a:latin typeface="Calibri" pitchFamily="34" charset="0"/>
              <a:cs typeface="Calibri" pitchFamily="34" charset="0"/>
            </a:rPr>
          </a:br>
          <a:endParaRPr lang="en-NZ" sz="1200" kern="1200" dirty="0">
            <a:latin typeface="Calibri" pitchFamily="34" charset="0"/>
            <a:cs typeface="Calibri" pitchFamily="34" charset="0"/>
          </a:endParaRPr>
        </a:p>
        <a:p>
          <a:pPr marL="114300" lvl="1" indent="-114300" algn="l" defTabSz="533400">
            <a:lnSpc>
              <a:spcPct val="90000"/>
            </a:lnSpc>
            <a:spcBef>
              <a:spcPct val="0"/>
            </a:spcBef>
            <a:spcAft>
              <a:spcPct val="15000"/>
            </a:spcAft>
            <a:buChar char="••"/>
          </a:pPr>
          <a:r>
            <a:rPr lang="en-NZ" sz="1200" kern="1200" dirty="0" smtClean="0">
              <a:latin typeface="Calibri" pitchFamily="34" charset="0"/>
              <a:cs typeface="Calibri" pitchFamily="34" charset="0"/>
            </a:rPr>
            <a:t>“A joy to listen to”</a:t>
          </a:r>
          <a:br>
            <a:rPr lang="en-NZ" sz="1200" kern="1200" dirty="0" smtClean="0">
              <a:latin typeface="Calibri" pitchFamily="34" charset="0"/>
              <a:cs typeface="Calibri" pitchFamily="34" charset="0"/>
            </a:rPr>
          </a:br>
          <a:endParaRPr lang="en-NZ" sz="1200" kern="1200" dirty="0">
            <a:latin typeface="Calibri" pitchFamily="34" charset="0"/>
            <a:cs typeface="Calibri" pitchFamily="34" charset="0"/>
          </a:endParaRPr>
        </a:p>
        <a:p>
          <a:pPr marL="114300" lvl="1" indent="-114300" algn="l" defTabSz="533400">
            <a:lnSpc>
              <a:spcPct val="90000"/>
            </a:lnSpc>
            <a:spcBef>
              <a:spcPct val="0"/>
            </a:spcBef>
            <a:spcAft>
              <a:spcPct val="15000"/>
            </a:spcAft>
            <a:buChar char="••"/>
          </a:pPr>
          <a:r>
            <a:rPr lang="en-NZ" sz="1200" kern="1200" dirty="0" smtClean="0">
              <a:latin typeface="Calibri" pitchFamily="34" charset="0"/>
              <a:cs typeface="Calibri" pitchFamily="34" charset="0"/>
            </a:rPr>
            <a:t>“It is infectious, it makes me feel happy too”</a:t>
          </a:r>
          <a:br>
            <a:rPr lang="en-NZ" sz="1200" kern="1200" dirty="0" smtClean="0">
              <a:latin typeface="Calibri" pitchFamily="34" charset="0"/>
              <a:cs typeface="Calibri" pitchFamily="34" charset="0"/>
            </a:rPr>
          </a:br>
          <a:endParaRPr lang="en-NZ" sz="1200" kern="1200" dirty="0">
            <a:latin typeface="Calibri" pitchFamily="34" charset="0"/>
            <a:cs typeface="Calibri" pitchFamily="34" charset="0"/>
          </a:endParaRPr>
        </a:p>
        <a:p>
          <a:pPr marL="114300" lvl="1" indent="-114300" algn="l" defTabSz="533400">
            <a:lnSpc>
              <a:spcPct val="90000"/>
            </a:lnSpc>
            <a:spcBef>
              <a:spcPct val="0"/>
            </a:spcBef>
            <a:spcAft>
              <a:spcPct val="15000"/>
            </a:spcAft>
            <a:buChar char="••"/>
          </a:pPr>
          <a:r>
            <a:rPr lang="en-NZ" sz="1200" kern="1200" dirty="0" smtClean="0">
              <a:latin typeface="Calibri" pitchFamily="34" charset="0"/>
              <a:cs typeface="Calibri" pitchFamily="34" charset="0"/>
            </a:rPr>
            <a:t>“Brings back memories”</a:t>
          </a:r>
          <a:br>
            <a:rPr lang="en-NZ" sz="1200" kern="1200" dirty="0" smtClean="0">
              <a:latin typeface="Calibri" pitchFamily="34" charset="0"/>
              <a:cs typeface="Calibri" pitchFamily="34" charset="0"/>
            </a:rPr>
          </a:br>
          <a:endParaRPr lang="en-NZ" sz="1200" kern="1200" dirty="0">
            <a:latin typeface="Calibri" pitchFamily="34" charset="0"/>
            <a:cs typeface="Calibri" pitchFamily="34" charset="0"/>
          </a:endParaRPr>
        </a:p>
        <a:p>
          <a:pPr marL="114300" lvl="1" indent="-114300" algn="l" defTabSz="533400">
            <a:lnSpc>
              <a:spcPct val="90000"/>
            </a:lnSpc>
            <a:spcBef>
              <a:spcPct val="0"/>
            </a:spcBef>
            <a:spcAft>
              <a:spcPct val="15000"/>
            </a:spcAft>
            <a:buChar char="••"/>
          </a:pPr>
          <a:r>
            <a:rPr lang="en-NZ" sz="1200" kern="1200" dirty="0" smtClean="0">
              <a:latin typeface="Calibri" pitchFamily="34" charset="0"/>
              <a:cs typeface="Calibri" pitchFamily="34" charset="0"/>
            </a:rPr>
            <a:t>“Makes me feel safe”</a:t>
          </a:r>
          <a:br>
            <a:rPr lang="en-NZ" sz="1200" kern="1200" dirty="0" smtClean="0">
              <a:latin typeface="Calibri" pitchFamily="34" charset="0"/>
              <a:cs typeface="Calibri" pitchFamily="34" charset="0"/>
            </a:rPr>
          </a:br>
          <a:endParaRPr lang="en-NZ" sz="1200" kern="1200" dirty="0">
            <a:latin typeface="Calibri" pitchFamily="34" charset="0"/>
            <a:cs typeface="Calibri" pitchFamily="34" charset="0"/>
          </a:endParaRPr>
        </a:p>
        <a:p>
          <a:pPr marL="114300" lvl="1" indent="-114300" algn="l" defTabSz="533400">
            <a:lnSpc>
              <a:spcPct val="90000"/>
            </a:lnSpc>
            <a:spcBef>
              <a:spcPct val="0"/>
            </a:spcBef>
            <a:spcAft>
              <a:spcPct val="15000"/>
            </a:spcAft>
            <a:buChar char="••"/>
          </a:pPr>
          <a:r>
            <a:rPr lang="en-NZ" sz="1200" kern="1200" dirty="0" smtClean="0">
              <a:latin typeface="Calibri" pitchFamily="34" charset="0"/>
              <a:cs typeface="Calibri" pitchFamily="34" charset="0"/>
            </a:rPr>
            <a:t>“Lifts my spirits”</a:t>
          </a:r>
          <a:br>
            <a:rPr lang="en-NZ" sz="1200" kern="1200" dirty="0" smtClean="0">
              <a:latin typeface="Calibri" pitchFamily="34" charset="0"/>
              <a:cs typeface="Calibri" pitchFamily="34" charset="0"/>
            </a:rPr>
          </a:br>
          <a:endParaRPr lang="en-NZ" sz="1200" kern="1200" dirty="0">
            <a:latin typeface="Calibri" pitchFamily="34" charset="0"/>
            <a:cs typeface="Calibri" pitchFamily="34" charset="0"/>
          </a:endParaRPr>
        </a:p>
        <a:p>
          <a:pPr marL="114300" lvl="1" indent="-114300" algn="l" defTabSz="533400">
            <a:lnSpc>
              <a:spcPct val="90000"/>
            </a:lnSpc>
            <a:spcBef>
              <a:spcPct val="0"/>
            </a:spcBef>
            <a:spcAft>
              <a:spcPct val="15000"/>
            </a:spcAft>
            <a:buChar char="••"/>
          </a:pPr>
          <a:r>
            <a:rPr lang="en-NZ" sz="1200" kern="1200" dirty="0" smtClean="0">
              <a:latin typeface="Calibri" pitchFamily="34" charset="0"/>
              <a:cs typeface="Calibri" pitchFamily="34" charset="0"/>
            </a:rPr>
            <a:t>“Represents genuine joy”</a:t>
          </a:r>
          <a:endParaRPr lang="en-NZ" sz="1200" kern="1200" dirty="0">
            <a:latin typeface="Calibri" pitchFamily="34" charset="0"/>
            <a:cs typeface="Calibri" pitchFamily="34" charset="0"/>
          </a:endParaRPr>
        </a:p>
      </dsp:txBody>
      <dsp:txXfrm>
        <a:off x="2250" y="625471"/>
        <a:ext cx="2193993" cy="2882250"/>
      </dsp:txXfrm>
    </dsp:sp>
    <dsp:sp modelId="{8027A77A-C65F-4408-809D-D11A18CA0F1D}">
      <dsp:nvSpPr>
        <dsp:cNvPr id="0" name=""/>
        <dsp:cNvSpPr/>
      </dsp:nvSpPr>
      <dsp:spPr>
        <a:xfrm>
          <a:off x="2448268" y="16776"/>
          <a:ext cx="2193993" cy="604800"/>
        </a:xfrm>
        <a:prstGeom prst="rect">
          <a:avLst/>
        </a:prstGeom>
        <a:gradFill rotWithShape="0">
          <a:gsLst>
            <a:gs pos="0">
              <a:schemeClr val="accent2">
                <a:hueOff val="0"/>
                <a:satOff val="0"/>
                <a:lumOff val="0"/>
                <a:alphaOff val="0"/>
                <a:tint val="62000"/>
                <a:satMod val="180000"/>
              </a:schemeClr>
            </a:gs>
            <a:gs pos="65000">
              <a:schemeClr val="accent2">
                <a:hueOff val="0"/>
                <a:satOff val="0"/>
                <a:lumOff val="0"/>
                <a:alphaOff val="0"/>
                <a:tint val="32000"/>
                <a:satMod val="250000"/>
              </a:schemeClr>
            </a:gs>
            <a:gs pos="100000">
              <a:schemeClr val="accent2">
                <a:hueOff val="0"/>
                <a:satOff val="0"/>
                <a:lumOff val="0"/>
                <a:alphaOff val="0"/>
                <a:tint val="23000"/>
                <a:satMod val="300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NZ" sz="2000" kern="1200" dirty="0" smtClean="0">
              <a:latin typeface="Calibri" pitchFamily="34" charset="0"/>
              <a:cs typeface="Calibri" pitchFamily="34" charset="0"/>
            </a:rPr>
            <a:t>Music</a:t>
          </a:r>
          <a:endParaRPr lang="en-NZ" sz="2000" kern="1200" dirty="0">
            <a:latin typeface="Calibri" pitchFamily="34" charset="0"/>
            <a:cs typeface="Calibri" pitchFamily="34" charset="0"/>
          </a:endParaRPr>
        </a:p>
      </dsp:txBody>
      <dsp:txXfrm>
        <a:off x="2448268" y="16776"/>
        <a:ext cx="2193993" cy="604800"/>
      </dsp:txXfrm>
    </dsp:sp>
    <dsp:sp modelId="{4B6D3DE0-F69E-4683-B2C7-DB47568847A1}">
      <dsp:nvSpPr>
        <dsp:cNvPr id="0" name=""/>
        <dsp:cNvSpPr/>
      </dsp:nvSpPr>
      <dsp:spPr>
        <a:xfrm>
          <a:off x="2448268" y="625471"/>
          <a:ext cx="2193993" cy="2882250"/>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NZ" sz="1200" kern="1200" dirty="0" smtClean="0">
              <a:latin typeface="Calibri" pitchFamily="34" charset="0"/>
              <a:cs typeface="Calibri" pitchFamily="34" charset="0"/>
            </a:rPr>
            <a:t>Most respondents simply chose “music”, as it “makes me happy”</a:t>
          </a:r>
          <a:br>
            <a:rPr lang="en-NZ" sz="1200" kern="1200" dirty="0" smtClean="0">
              <a:latin typeface="Calibri" pitchFamily="34" charset="0"/>
              <a:cs typeface="Calibri" pitchFamily="34" charset="0"/>
            </a:rPr>
          </a:br>
          <a:endParaRPr lang="en-NZ" sz="1200" kern="1200" dirty="0">
            <a:latin typeface="Calibri" pitchFamily="34" charset="0"/>
            <a:cs typeface="Calibri" pitchFamily="34" charset="0"/>
          </a:endParaRPr>
        </a:p>
        <a:p>
          <a:pPr marL="114300" lvl="1" indent="-114300" algn="l" defTabSz="533400">
            <a:lnSpc>
              <a:spcPct val="90000"/>
            </a:lnSpc>
            <a:spcBef>
              <a:spcPct val="0"/>
            </a:spcBef>
            <a:spcAft>
              <a:spcPct val="15000"/>
            </a:spcAft>
            <a:buChar char="••"/>
          </a:pPr>
          <a:r>
            <a:rPr lang="en-NZ" sz="1200" kern="1200" dirty="0" smtClean="0">
              <a:latin typeface="Calibri" pitchFamily="34" charset="0"/>
              <a:cs typeface="Calibri" pitchFamily="34" charset="0"/>
            </a:rPr>
            <a:t>Bagpipes, choir music and opera were “uplifting” and “joyful”</a:t>
          </a:r>
          <a:br>
            <a:rPr lang="en-NZ" sz="1200" kern="1200" dirty="0" smtClean="0">
              <a:latin typeface="Calibri" pitchFamily="34" charset="0"/>
              <a:cs typeface="Calibri" pitchFamily="34" charset="0"/>
            </a:rPr>
          </a:br>
          <a:endParaRPr lang="en-NZ" sz="1200" kern="1200" dirty="0">
            <a:latin typeface="Calibri" pitchFamily="34" charset="0"/>
            <a:cs typeface="Calibri" pitchFamily="34" charset="0"/>
          </a:endParaRPr>
        </a:p>
        <a:p>
          <a:pPr marL="114300" lvl="1" indent="-114300" algn="l" defTabSz="533400">
            <a:lnSpc>
              <a:spcPct val="90000"/>
            </a:lnSpc>
            <a:spcBef>
              <a:spcPct val="0"/>
            </a:spcBef>
            <a:spcAft>
              <a:spcPct val="15000"/>
            </a:spcAft>
            <a:buChar char="••"/>
          </a:pPr>
          <a:r>
            <a:rPr lang="en-NZ" sz="1200" kern="1200" dirty="0" smtClean="0">
              <a:latin typeface="Calibri" pitchFamily="34" charset="0"/>
              <a:cs typeface="Calibri" pitchFamily="34" charset="0"/>
            </a:rPr>
            <a:t>Pop music mainly chosen because of the memories it invoked</a:t>
          </a:r>
          <a:endParaRPr lang="en-NZ" sz="1200" kern="1200" dirty="0">
            <a:latin typeface="Calibri" pitchFamily="34" charset="0"/>
            <a:cs typeface="Calibri" pitchFamily="34" charset="0"/>
          </a:endParaRPr>
        </a:p>
      </dsp:txBody>
      <dsp:txXfrm>
        <a:off x="2448268" y="625471"/>
        <a:ext cx="2193993" cy="2882250"/>
      </dsp:txXfrm>
    </dsp:sp>
    <dsp:sp modelId="{083F3AA3-3DDD-44BC-9EA5-456E2E47B3B6}">
      <dsp:nvSpPr>
        <dsp:cNvPr id="0" name=""/>
        <dsp:cNvSpPr/>
      </dsp:nvSpPr>
      <dsp:spPr>
        <a:xfrm>
          <a:off x="5004555" y="20670"/>
          <a:ext cx="2193993" cy="604800"/>
        </a:xfrm>
        <a:prstGeom prst="rect">
          <a:avLst/>
        </a:prstGeom>
        <a:gradFill rotWithShape="0">
          <a:gsLst>
            <a:gs pos="0">
              <a:schemeClr val="accent2">
                <a:hueOff val="0"/>
                <a:satOff val="0"/>
                <a:lumOff val="0"/>
                <a:alphaOff val="0"/>
                <a:tint val="62000"/>
                <a:satMod val="180000"/>
              </a:schemeClr>
            </a:gs>
            <a:gs pos="65000">
              <a:schemeClr val="accent2">
                <a:hueOff val="0"/>
                <a:satOff val="0"/>
                <a:lumOff val="0"/>
                <a:alphaOff val="0"/>
                <a:tint val="32000"/>
                <a:satMod val="250000"/>
              </a:schemeClr>
            </a:gs>
            <a:gs pos="100000">
              <a:schemeClr val="accent2">
                <a:hueOff val="0"/>
                <a:satOff val="0"/>
                <a:lumOff val="0"/>
                <a:alphaOff val="0"/>
                <a:tint val="23000"/>
                <a:satMod val="300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NZ" sz="2000" kern="1200" dirty="0" smtClean="0">
              <a:latin typeface="Calibri" pitchFamily="34" charset="0"/>
              <a:cs typeface="Calibri" pitchFamily="34" charset="0"/>
            </a:rPr>
            <a:t>Birdsong</a:t>
          </a:r>
          <a:endParaRPr lang="en-NZ" sz="2000" kern="1200" dirty="0">
            <a:latin typeface="Calibri" pitchFamily="34" charset="0"/>
            <a:cs typeface="Calibri" pitchFamily="34" charset="0"/>
          </a:endParaRPr>
        </a:p>
      </dsp:txBody>
      <dsp:txXfrm>
        <a:off x="5004555" y="20670"/>
        <a:ext cx="2193993" cy="604800"/>
      </dsp:txXfrm>
    </dsp:sp>
    <dsp:sp modelId="{36196F4A-F965-4EC6-8163-2F9DC59AB69E}">
      <dsp:nvSpPr>
        <dsp:cNvPr id="0" name=""/>
        <dsp:cNvSpPr/>
      </dsp:nvSpPr>
      <dsp:spPr>
        <a:xfrm>
          <a:off x="5004555" y="625471"/>
          <a:ext cx="2193993" cy="2882250"/>
        </a:xfrm>
        <a:prstGeom prst="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NZ" sz="1200" kern="1200" dirty="0" err="1" smtClean="0">
              <a:latin typeface="Calibri" pitchFamily="34" charset="0"/>
              <a:cs typeface="Calibri" pitchFamily="34" charset="0"/>
            </a:rPr>
            <a:t>Tui</a:t>
          </a:r>
          <a:r>
            <a:rPr lang="en-NZ" sz="1200" kern="1200" dirty="0" smtClean="0">
              <a:latin typeface="Calibri" pitchFamily="34" charset="0"/>
              <a:cs typeface="Calibri" pitchFamily="34" charset="0"/>
            </a:rPr>
            <a:t> was the most popular birdsong as it was “calming” and “special to NZ”</a:t>
          </a:r>
          <a:br>
            <a:rPr lang="en-NZ" sz="1200" kern="1200" dirty="0" smtClean="0">
              <a:latin typeface="Calibri" pitchFamily="34" charset="0"/>
              <a:cs typeface="Calibri" pitchFamily="34" charset="0"/>
            </a:rPr>
          </a:br>
          <a:endParaRPr lang="en-NZ" sz="1200" kern="1200" dirty="0">
            <a:latin typeface="Calibri" pitchFamily="34" charset="0"/>
            <a:cs typeface="Calibri" pitchFamily="34" charset="0"/>
          </a:endParaRPr>
        </a:p>
        <a:p>
          <a:pPr marL="114300" lvl="1" indent="-114300" algn="l" defTabSz="533400">
            <a:lnSpc>
              <a:spcPct val="90000"/>
            </a:lnSpc>
            <a:spcBef>
              <a:spcPct val="0"/>
            </a:spcBef>
            <a:spcAft>
              <a:spcPct val="15000"/>
            </a:spcAft>
            <a:buChar char="••"/>
          </a:pPr>
          <a:r>
            <a:rPr lang="en-NZ" sz="1200" kern="1200" dirty="0" smtClean="0">
              <a:latin typeface="Calibri" pitchFamily="34" charset="0"/>
              <a:cs typeface="Calibri" pitchFamily="34" charset="0"/>
            </a:rPr>
            <a:t>Birdsong (general) was chosen because it is peaceful and signifies natural beauty</a:t>
          </a:r>
          <a:endParaRPr lang="en-NZ" sz="1200" kern="1200" dirty="0">
            <a:latin typeface="Calibri" pitchFamily="34" charset="0"/>
            <a:cs typeface="Calibri" pitchFamily="34" charset="0"/>
          </a:endParaRPr>
        </a:p>
        <a:p>
          <a:pPr marL="171450" lvl="1" indent="-171450" algn="l" defTabSz="844550">
            <a:lnSpc>
              <a:spcPct val="90000"/>
            </a:lnSpc>
            <a:spcBef>
              <a:spcPct val="0"/>
            </a:spcBef>
            <a:spcAft>
              <a:spcPct val="15000"/>
            </a:spcAft>
            <a:buChar char="••"/>
          </a:pPr>
          <a:endParaRPr lang="en-NZ" sz="1900" kern="1200" dirty="0">
            <a:latin typeface="Calibri" pitchFamily="34" charset="0"/>
            <a:cs typeface="Calibri" pitchFamily="34" charset="0"/>
          </a:endParaRPr>
        </a:p>
      </dsp:txBody>
      <dsp:txXfrm>
        <a:off x="5004555" y="625471"/>
        <a:ext cx="2193993" cy="288225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112ADD5-891F-41F5-84E5-723771F4359B}" type="datetimeFigureOut">
              <a:rPr lang="en-NZ" smtClean="0"/>
              <a:pPr/>
              <a:t>23/06/2011</a:t>
            </a:fld>
            <a:endParaRPr lang="en-NZ"/>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NZ"/>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8F01420-E644-4311-A67D-1D75A6717B26}" type="slidenum">
              <a:rPr lang="en-NZ" smtClean="0"/>
              <a:pPr/>
              <a:t>‹#›</a:t>
            </a:fld>
            <a:endParaRPr lang="en-N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12ADD5-891F-41F5-84E5-723771F4359B}" type="datetimeFigureOut">
              <a:rPr lang="en-NZ" smtClean="0"/>
              <a:pPr/>
              <a:t>23/06/2011</a:t>
            </a:fld>
            <a:endParaRPr lang="en-NZ"/>
          </a:p>
        </p:txBody>
      </p:sp>
      <p:sp>
        <p:nvSpPr>
          <p:cNvPr id="5" name="Footer Placeholder 4"/>
          <p:cNvSpPr>
            <a:spLocks noGrp="1"/>
          </p:cNvSpPr>
          <p:nvPr>
            <p:ph type="ftr" sz="quarter" idx="11"/>
          </p:nvPr>
        </p:nvSpPr>
        <p:spPr/>
        <p:txBody>
          <a:bodyPr/>
          <a:lstStyle>
            <a:extLst/>
          </a:lstStyle>
          <a:p>
            <a:endParaRPr lang="en-NZ"/>
          </a:p>
        </p:txBody>
      </p:sp>
      <p:sp>
        <p:nvSpPr>
          <p:cNvPr id="6" name="Slide Number Placeholder 5"/>
          <p:cNvSpPr>
            <a:spLocks noGrp="1"/>
          </p:cNvSpPr>
          <p:nvPr>
            <p:ph type="sldNum" sz="quarter" idx="12"/>
          </p:nvPr>
        </p:nvSpPr>
        <p:spPr/>
        <p:txBody>
          <a:bodyPr/>
          <a:lstStyle>
            <a:extLst/>
          </a:lstStyle>
          <a:p>
            <a:fld id="{E8F01420-E644-4311-A67D-1D75A6717B26}" type="slidenum">
              <a:rPr lang="en-NZ" smtClean="0"/>
              <a:pPr/>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12ADD5-891F-41F5-84E5-723771F4359B}" type="datetimeFigureOut">
              <a:rPr lang="en-NZ" smtClean="0"/>
              <a:pPr/>
              <a:t>23/06/2011</a:t>
            </a:fld>
            <a:endParaRPr lang="en-NZ"/>
          </a:p>
        </p:txBody>
      </p:sp>
      <p:sp>
        <p:nvSpPr>
          <p:cNvPr id="5" name="Footer Placeholder 4"/>
          <p:cNvSpPr>
            <a:spLocks noGrp="1"/>
          </p:cNvSpPr>
          <p:nvPr>
            <p:ph type="ftr" sz="quarter" idx="11"/>
          </p:nvPr>
        </p:nvSpPr>
        <p:spPr/>
        <p:txBody>
          <a:bodyPr/>
          <a:lstStyle>
            <a:extLst/>
          </a:lstStyle>
          <a:p>
            <a:endParaRPr lang="en-NZ"/>
          </a:p>
        </p:txBody>
      </p:sp>
      <p:sp>
        <p:nvSpPr>
          <p:cNvPr id="6" name="Slide Number Placeholder 5"/>
          <p:cNvSpPr>
            <a:spLocks noGrp="1"/>
          </p:cNvSpPr>
          <p:nvPr>
            <p:ph type="sldNum" sz="quarter" idx="12"/>
          </p:nvPr>
        </p:nvSpPr>
        <p:spPr/>
        <p:txBody>
          <a:bodyPr/>
          <a:lstStyle>
            <a:extLst/>
          </a:lstStyle>
          <a:p>
            <a:fld id="{E8F01420-E644-4311-A67D-1D75A6717B26}" type="slidenum">
              <a:rPr lang="en-NZ" smtClean="0"/>
              <a:pPr/>
              <a:t>‹#›</a:t>
            </a:fld>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12ADD5-891F-41F5-84E5-723771F4359B}" type="datetimeFigureOut">
              <a:rPr lang="en-NZ" smtClean="0"/>
              <a:pPr/>
              <a:t>23/06/2011</a:t>
            </a:fld>
            <a:endParaRPr lang="en-NZ"/>
          </a:p>
        </p:txBody>
      </p:sp>
      <p:sp>
        <p:nvSpPr>
          <p:cNvPr id="5" name="Footer Placeholder 4"/>
          <p:cNvSpPr>
            <a:spLocks noGrp="1"/>
          </p:cNvSpPr>
          <p:nvPr>
            <p:ph type="ftr" sz="quarter" idx="11"/>
          </p:nvPr>
        </p:nvSpPr>
        <p:spPr/>
        <p:txBody>
          <a:bodyPr/>
          <a:lstStyle>
            <a:extLst/>
          </a:lstStyle>
          <a:p>
            <a:endParaRPr lang="en-NZ"/>
          </a:p>
        </p:txBody>
      </p:sp>
      <p:sp>
        <p:nvSpPr>
          <p:cNvPr id="6" name="Slide Number Placeholder 5"/>
          <p:cNvSpPr>
            <a:spLocks noGrp="1"/>
          </p:cNvSpPr>
          <p:nvPr>
            <p:ph type="sldNum" sz="quarter" idx="12"/>
          </p:nvPr>
        </p:nvSpPr>
        <p:spPr/>
        <p:txBody>
          <a:bodyPr/>
          <a:lstStyle>
            <a:extLst/>
          </a:lstStyle>
          <a:p>
            <a:fld id="{E8F01420-E644-4311-A67D-1D75A6717B26}" type="slidenum">
              <a:rPr lang="en-NZ" smtClean="0"/>
              <a:pPr/>
              <a:t>‹#›</a:t>
            </a:fld>
            <a:endParaRPr lang="en-NZ"/>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112ADD5-891F-41F5-84E5-723771F4359B}" type="datetimeFigureOut">
              <a:rPr lang="en-NZ" smtClean="0"/>
              <a:pPr/>
              <a:t>23/06/2011</a:t>
            </a:fld>
            <a:endParaRPr lang="en-NZ"/>
          </a:p>
        </p:txBody>
      </p:sp>
      <p:sp>
        <p:nvSpPr>
          <p:cNvPr id="5" name="Footer Placeholder 4"/>
          <p:cNvSpPr>
            <a:spLocks noGrp="1"/>
          </p:cNvSpPr>
          <p:nvPr>
            <p:ph type="ftr" sz="quarter" idx="11"/>
          </p:nvPr>
        </p:nvSpPr>
        <p:spPr/>
        <p:txBody>
          <a:bodyPr/>
          <a:lstStyle>
            <a:extLst/>
          </a:lstStyle>
          <a:p>
            <a:endParaRPr lang="en-NZ"/>
          </a:p>
        </p:txBody>
      </p:sp>
      <p:sp>
        <p:nvSpPr>
          <p:cNvPr id="6" name="Slide Number Placeholder 5"/>
          <p:cNvSpPr>
            <a:spLocks noGrp="1"/>
          </p:cNvSpPr>
          <p:nvPr>
            <p:ph type="sldNum" sz="quarter" idx="12"/>
          </p:nvPr>
        </p:nvSpPr>
        <p:spPr/>
        <p:txBody>
          <a:bodyPr/>
          <a:lstStyle>
            <a:extLst/>
          </a:lstStyle>
          <a:p>
            <a:fld id="{E8F01420-E644-4311-A67D-1D75A6717B26}" type="slidenum">
              <a:rPr lang="en-NZ" smtClean="0"/>
              <a:pPr/>
              <a:t>‹#›</a:t>
            </a:fld>
            <a:endParaRPr lang="en-NZ"/>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gradFill rotWithShape="1">
          <a:gsLst>
            <a:gs pos="0">
              <a:schemeClr val="tx1"/>
            </a:gs>
            <a:gs pos="40000">
              <a:schemeClr val="bg1">
                <a:tint val="65000"/>
                <a:satMod val="300000"/>
              </a:schemeClr>
            </a:gs>
            <a:gs pos="100000">
              <a:schemeClr val="bg1">
                <a:shade val="65000"/>
                <a:satMod val="300000"/>
              </a:schemeClr>
            </a:gs>
          </a:gsLst>
          <a:path path="circle">
            <a:fillToRect l="65000" b="98000"/>
          </a:path>
        </a:gra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112ADD5-891F-41F5-84E5-723771F4359B}" type="datetimeFigureOut">
              <a:rPr lang="en-NZ" smtClean="0"/>
              <a:pPr/>
              <a:t>23/06/2011</a:t>
            </a:fld>
            <a:endParaRPr lang="en-NZ"/>
          </a:p>
        </p:txBody>
      </p:sp>
      <p:sp>
        <p:nvSpPr>
          <p:cNvPr id="6" name="Footer Placeholder 5"/>
          <p:cNvSpPr>
            <a:spLocks noGrp="1"/>
          </p:cNvSpPr>
          <p:nvPr>
            <p:ph type="ftr" sz="quarter" idx="11"/>
          </p:nvPr>
        </p:nvSpPr>
        <p:spPr/>
        <p:txBody>
          <a:bodyPr/>
          <a:lstStyle>
            <a:extLst/>
          </a:lstStyle>
          <a:p>
            <a:endParaRPr lang="en-NZ"/>
          </a:p>
        </p:txBody>
      </p:sp>
      <p:sp>
        <p:nvSpPr>
          <p:cNvPr id="7" name="Slide Number Placeholder 6"/>
          <p:cNvSpPr>
            <a:spLocks noGrp="1"/>
          </p:cNvSpPr>
          <p:nvPr>
            <p:ph type="sldNum" sz="quarter" idx="12"/>
          </p:nvPr>
        </p:nvSpPr>
        <p:spPr/>
        <p:txBody>
          <a:bodyPr/>
          <a:lstStyle>
            <a:extLst/>
          </a:lstStyle>
          <a:p>
            <a:fld id="{E8F01420-E644-4311-A67D-1D75A6717B26}" type="slidenum">
              <a:rPr lang="en-NZ" smtClean="0"/>
              <a:pPr/>
              <a:t>‹#›</a:t>
            </a:fld>
            <a:endParaRPr lang="en-NZ"/>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112ADD5-891F-41F5-84E5-723771F4359B}" type="datetimeFigureOut">
              <a:rPr lang="en-NZ" smtClean="0"/>
              <a:pPr/>
              <a:t>23/06/2011</a:t>
            </a:fld>
            <a:endParaRPr lang="en-NZ"/>
          </a:p>
        </p:txBody>
      </p:sp>
      <p:sp>
        <p:nvSpPr>
          <p:cNvPr id="8" name="Footer Placeholder 7"/>
          <p:cNvSpPr>
            <a:spLocks noGrp="1"/>
          </p:cNvSpPr>
          <p:nvPr>
            <p:ph type="ftr" sz="quarter" idx="11"/>
          </p:nvPr>
        </p:nvSpPr>
        <p:spPr/>
        <p:txBody>
          <a:bodyPr/>
          <a:lstStyle>
            <a:extLst/>
          </a:lstStyle>
          <a:p>
            <a:endParaRPr lang="en-NZ"/>
          </a:p>
        </p:txBody>
      </p:sp>
      <p:sp>
        <p:nvSpPr>
          <p:cNvPr id="9" name="Slide Number Placeholder 8"/>
          <p:cNvSpPr>
            <a:spLocks noGrp="1"/>
          </p:cNvSpPr>
          <p:nvPr>
            <p:ph type="sldNum" sz="quarter" idx="12"/>
          </p:nvPr>
        </p:nvSpPr>
        <p:spPr/>
        <p:txBody>
          <a:bodyPr/>
          <a:lstStyle>
            <a:extLst/>
          </a:lstStyle>
          <a:p>
            <a:fld id="{E8F01420-E644-4311-A67D-1D75A6717B26}" type="slidenum">
              <a:rPr lang="en-NZ" smtClean="0"/>
              <a:pPr/>
              <a:t>‹#›</a:t>
            </a:fld>
            <a:endParaRPr lang="en-NZ"/>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112ADD5-891F-41F5-84E5-723771F4359B}" type="datetimeFigureOut">
              <a:rPr lang="en-NZ" smtClean="0"/>
              <a:pPr/>
              <a:t>23/06/2011</a:t>
            </a:fld>
            <a:endParaRPr lang="en-NZ"/>
          </a:p>
        </p:txBody>
      </p:sp>
      <p:sp>
        <p:nvSpPr>
          <p:cNvPr id="4" name="Footer Placeholder 3"/>
          <p:cNvSpPr>
            <a:spLocks noGrp="1"/>
          </p:cNvSpPr>
          <p:nvPr>
            <p:ph type="ftr" sz="quarter" idx="11"/>
          </p:nvPr>
        </p:nvSpPr>
        <p:spPr/>
        <p:txBody>
          <a:bodyPr/>
          <a:lstStyle>
            <a:extLst/>
          </a:lstStyle>
          <a:p>
            <a:endParaRPr lang="en-NZ"/>
          </a:p>
        </p:txBody>
      </p:sp>
      <p:sp>
        <p:nvSpPr>
          <p:cNvPr id="5" name="Slide Number Placeholder 4"/>
          <p:cNvSpPr>
            <a:spLocks noGrp="1"/>
          </p:cNvSpPr>
          <p:nvPr>
            <p:ph type="sldNum" sz="quarter" idx="12"/>
          </p:nvPr>
        </p:nvSpPr>
        <p:spPr/>
        <p:txBody>
          <a:bodyPr/>
          <a:lstStyle>
            <a:extLst/>
          </a:lstStyle>
          <a:p>
            <a:fld id="{E8F01420-E644-4311-A67D-1D75A6717B26}" type="slidenum">
              <a:rPr lang="en-NZ" smtClean="0"/>
              <a:pPr/>
              <a:t>‹#›</a:t>
            </a:fld>
            <a:endParaRPr lang="en-NZ"/>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112ADD5-891F-41F5-84E5-723771F4359B}" type="datetimeFigureOut">
              <a:rPr lang="en-NZ" smtClean="0"/>
              <a:pPr/>
              <a:t>23/06/2011</a:t>
            </a:fld>
            <a:endParaRPr lang="en-NZ"/>
          </a:p>
        </p:txBody>
      </p:sp>
      <p:sp>
        <p:nvSpPr>
          <p:cNvPr id="3" name="Footer Placeholder 2"/>
          <p:cNvSpPr>
            <a:spLocks noGrp="1"/>
          </p:cNvSpPr>
          <p:nvPr>
            <p:ph type="ftr" sz="quarter" idx="11"/>
          </p:nvPr>
        </p:nvSpPr>
        <p:spPr/>
        <p:txBody>
          <a:bodyPr/>
          <a:lstStyle>
            <a:extLst/>
          </a:lstStyle>
          <a:p>
            <a:endParaRPr lang="en-NZ"/>
          </a:p>
        </p:txBody>
      </p:sp>
      <p:sp>
        <p:nvSpPr>
          <p:cNvPr id="4" name="Slide Number Placeholder 3"/>
          <p:cNvSpPr>
            <a:spLocks noGrp="1"/>
          </p:cNvSpPr>
          <p:nvPr>
            <p:ph type="sldNum" sz="quarter" idx="12"/>
          </p:nvPr>
        </p:nvSpPr>
        <p:spPr/>
        <p:txBody>
          <a:bodyPr/>
          <a:lstStyle>
            <a:extLst/>
          </a:lstStyle>
          <a:p>
            <a:fld id="{E8F01420-E644-4311-A67D-1D75A6717B26}" type="slidenum">
              <a:rPr lang="en-NZ" smtClean="0"/>
              <a:pPr/>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112ADD5-891F-41F5-84E5-723771F4359B}" type="datetimeFigureOut">
              <a:rPr lang="en-NZ" smtClean="0"/>
              <a:pPr/>
              <a:t>23/06/2011</a:t>
            </a:fld>
            <a:endParaRPr lang="en-NZ"/>
          </a:p>
        </p:txBody>
      </p:sp>
      <p:sp>
        <p:nvSpPr>
          <p:cNvPr id="6" name="Footer Placeholder 5"/>
          <p:cNvSpPr>
            <a:spLocks noGrp="1"/>
          </p:cNvSpPr>
          <p:nvPr>
            <p:ph type="ftr" sz="quarter" idx="11"/>
          </p:nvPr>
        </p:nvSpPr>
        <p:spPr/>
        <p:txBody>
          <a:bodyPr/>
          <a:lstStyle>
            <a:extLst/>
          </a:lstStyle>
          <a:p>
            <a:endParaRPr lang="en-NZ"/>
          </a:p>
        </p:txBody>
      </p:sp>
      <p:sp>
        <p:nvSpPr>
          <p:cNvPr id="7" name="Slide Number Placeholder 6"/>
          <p:cNvSpPr>
            <a:spLocks noGrp="1"/>
          </p:cNvSpPr>
          <p:nvPr>
            <p:ph type="sldNum" sz="quarter" idx="12"/>
          </p:nvPr>
        </p:nvSpPr>
        <p:spPr/>
        <p:txBody>
          <a:bodyPr/>
          <a:lstStyle>
            <a:extLst/>
          </a:lstStyle>
          <a:p>
            <a:fld id="{E8F01420-E644-4311-A67D-1D75A6717B26}" type="slidenum">
              <a:rPr lang="en-NZ" smtClean="0"/>
              <a:pPr/>
              <a:t>‹#›</a:t>
            </a:fld>
            <a:endParaRPr lang="en-N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112ADD5-891F-41F5-84E5-723771F4359B}" type="datetimeFigureOut">
              <a:rPr lang="en-NZ" smtClean="0"/>
              <a:pPr/>
              <a:t>23/06/2011</a:t>
            </a:fld>
            <a:endParaRPr lang="en-NZ"/>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NZ"/>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8F01420-E644-4311-A67D-1D75A6717B26}" type="slidenum">
              <a:rPr lang="en-NZ" smtClean="0"/>
              <a:pPr/>
              <a:t>‹#›</a:t>
            </a:fld>
            <a:endParaRPr lang="en-NZ"/>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112ADD5-891F-41F5-84E5-723771F4359B}" type="datetimeFigureOut">
              <a:rPr lang="en-NZ" smtClean="0"/>
              <a:pPr/>
              <a:t>23/06/2011</a:t>
            </a:fld>
            <a:endParaRPr lang="en-NZ"/>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NZ"/>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8F01420-E644-4311-A67D-1D75A6717B26}" type="slidenum">
              <a:rPr lang="en-NZ" smtClean="0"/>
              <a:pPr/>
              <a:t>‹#›</a:t>
            </a:fld>
            <a:endParaRPr lang="en-NZ"/>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140968"/>
            <a:ext cx="7772400" cy="1670343"/>
          </a:xfrm>
        </p:spPr>
        <p:txBody>
          <a:bodyPr>
            <a:noAutofit/>
          </a:bodyPr>
          <a:lstStyle/>
          <a:p>
            <a:pPr algn="l"/>
            <a:r>
              <a:rPr lang="en-NZ" sz="2800" dirty="0" smtClean="0"/>
              <a:t>Cadbury Dairy Milk Share the Joy: </a:t>
            </a:r>
          </a:p>
          <a:p>
            <a:pPr algn="l"/>
            <a:r>
              <a:rPr lang="en-NZ" sz="2800" dirty="0" smtClean="0"/>
              <a:t>research to uncover New Zealanders’ favourite sounds of joy</a:t>
            </a:r>
          </a:p>
        </p:txBody>
      </p:sp>
      <p:pic>
        <p:nvPicPr>
          <p:cNvPr id="5" name="Picture 8" descr="buzzchannel_email_logo.jpg"/>
          <p:cNvPicPr>
            <a:picLocks noChangeAspect="1"/>
          </p:cNvPicPr>
          <p:nvPr/>
        </p:nvPicPr>
        <p:blipFill>
          <a:blip r:embed="rId2" cstate="print"/>
          <a:srcRect/>
          <a:stretch>
            <a:fillRect/>
          </a:stretch>
        </p:blipFill>
        <p:spPr bwMode="auto">
          <a:xfrm>
            <a:off x="323528" y="404664"/>
            <a:ext cx="1905000" cy="5826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NZ" dirty="0" smtClean="0"/>
              <a:t>Favourite Sounds of Joy </a:t>
            </a:r>
            <a:r>
              <a:rPr lang="en-NZ" sz="2200" dirty="0" smtClean="0"/>
              <a:t>(prompted)</a:t>
            </a:r>
            <a:endParaRPr lang="en-NZ" sz="2200" dirty="0"/>
          </a:p>
        </p:txBody>
      </p:sp>
      <p:sp>
        <p:nvSpPr>
          <p:cNvPr id="4" name="Content Placeholder 1"/>
          <p:cNvSpPr>
            <a:spLocks noGrp="1"/>
          </p:cNvSpPr>
          <p:nvPr>
            <p:ph idx="1"/>
          </p:nvPr>
        </p:nvSpPr>
        <p:spPr>
          <a:xfrm>
            <a:off x="457200" y="1481328"/>
            <a:ext cx="8229600" cy="4525963"/>
          </a:xfrm>
        </p:spPr>
        <p:txBody>
          <a:bodyPr>
            <a:normAutofit/>
          </a:bodyPr>
          <a:lstStyle/>
          <a:p>
            <a:pPr>
              <a:spcBef>
                <a:spcPts val="600"/>
              </a:spcBef>
              <a:spcAft>
                <a:spcPts val="600"/>
              </a:spcAft>
            </a:pPr>
            <a:r>
              <a:rPr lang="en-NZ" dirty="0" smtClean="0"/>
              <a:t>The majority of respondents nominated “A child’s laughter” as their most favourite sound (n=222), followed by native birdsong and waves breaking.</a:t>
            </a:r>
          </a:p>
          <a:p>
            <a:pPr>
              <a:spcBef>
                <a:spcPts val="600"/>
              </a:spcBef>
              <a:spcAft>
                <a:spcPts val="600"/>
              </a:spcAft>
            </a:pPr>
            <a:r>
              <a:rPr lang="en-NZ" dirty="0" smtClean="0"/>
              <a:t>These three sounds were also the least objectionable for respondents, with only 1.3% of respondents indicating they </a:t>
            </a:r>
            <a:r>
              <a:rPr lang="en-NZ" i="1" dirty="0" smtClean="0"/>
              <a:t>disliked</a:t>
            </a:r>
            <a:r>
              <a:rPr lang="en-NZ" dirty="0" smtClean="0"/>
              <a:t> the sound of a child’s laughter, native birdsong (0.9%) and waves breaking (0.4%).</a:t>
            </a:r>
          </a:p>
        </p:txBody>
      </p:sp>
      <p:pic>
        <p:nvPicPr>
          <p:cNvPr id="5" name="Picture 8" descr="buzzchannel_email_logo.jpg"/>
          <p:cNvPicPr>
            <a:picLocks noChangeAspect="1"/>
          </p:cNvPicPr>
          <p:nvPr/>
        </p:nvPicPr>
        <p:blipFill>
          <a:blip r:embed="rId2" cstate="print"/>
          <a:srcRect/>
          <a:stretch>
            <a:fillRect/>
          </a:stretch>
        </p:blipFill>
        <p:spPr bwMode="auto">
          <a:xfrm>
            <a:off x="6699448" y="6093296"/>
            <a:ext cx="1905000" cy="582612"/>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582" y="258602"/>
            <a:ext cx="8229600" cy="326899"/>
          </a:xfrm>
        </p:spPr>
        <p:txBody>
          <a:bodyPr>
            <a:noAutofit/>
          </a:bodyPr>
          <a:lstStyle/>
          <a:p>
            <a:pPr algn="l"/>
            <a:r>
              <a:rPr lang="en-NZ" sz="1800" dirty="0" smtClean="0">
                <a:solidFill>
                  <a:schemeClr val="accent1"/>
                </a:solidFill>
                <a:latin typeface="Verdana"/>
                <a:cs typeface="Verdana"/>
              </a:rPr>
              <a:t>Survey Respondent Profile</a:t>
            </a:r>
            <a:endParaRPr lang="en-US" sz="1800" dirty="0">
              <a:solidFill>
                <a:schemeClr val="accent1"/>
              </a:solidFill>
              <a:latin typeface="Verdana"/>
              <a:cs typeface="Verdana"/>
            </a:endParaRPr>
          </a:p>
        </p:txBody>
      </p:sp>
      <p:cxnSp>
        <p:nvCxnSpPr>
          <p:cNvPr id="12" name="Straight Connector 11"/>
          <p:cNvCxnSpPr/>
          <p:nvPr/>
        </p:nvCxnSpPr>
        <p:spPr>
          <a:xfrm>
            <a:off x="309032" y="651117"/>
            <a:ext cx="8530167" cy="1588"/>
          </a:xfrm>
          <a:prstGeom prst="line">
            <a:avLst/>
          </a:prstGeom>
          <a:ln/>
        </p:spPr>
        <p:style>
          <a:lnRef idx="1">
            <a:schemeClr val="accent1"/>
          </a:lnRef>
          <a:fillRef idx="0">
            <a:schemeClr val="accent1"/>
          </a:fillRef>
          <a:effectRef idx="0">
            <a:schemeClr val="accent1"/>
          </a:effectRef>
          <a:fontRef idx="minor">
            <a:schemeClr val="tx1"/>
          </a:fontRef>
        </p:style>
      </p:cxnSp>
      <p:sp>
        <p:nvSpPr>
          <p:cNvPr id="15" name="Rectangle 5"/>
          <p:cNvSpPr txBox="1">
            <a:spLocks noChangeArrowheads="1"/>
          </p:cNvSpPr>
          <p:nvPr/>
        </p:nvSpPr>
        <p:spPr bwMode="auto">
          <a:xfrm>
            <a:off x="293688" y="755649"/>
            <a:ext cx="8545511" cy="297087"/>
          </a:xfrm>
          <a:prstGeom prst="rect">
            <a:avLst/>
          </a:prstGeom>
          <a:noFill/>
          <a:ln w="12700">
            <a:noFill/>
            <a:miter lim="800000"/>
            <a:headEnd/>
            <a:tailEnd/>
          </a:ln>
        </p:spPr>
        <p:txBody>
          <a:bodyPr lIns="92075" tIns="38100" rIns="92075" bIns="38100"/>
          <a:lstStyle/>
          <a:p>
            <a:pPr marL="180975" indent="-180975" defTabSz="914400" eaLnBrk="0" hangingPunct="0">
              <a:lnSpc>
                <a:spcPts val="1400"/>
              </a:lnSpc>
              <a:buFont typeface="Arial" pitchFamily="34" charset="0"/>
              <a:buChar char="•"/>
              <a:defRPr/>
            </a:pPr>
            <a:r>
              <a:rPr lang="en-GB" sz="1400" kern="0" dirty="0" smtClean="0">
                <a:ea typeface="+mj-ea"/>
                <a:cs typeface="Verdana"/>
              </a:rPr>
              <a:t>The survey sample consisted of 507 New Zealanders</a:t>
            </a:r>
          </a:p>
          <a:p>
            <a:pPr marL="180975" indent="-180975" defTabSz="914400" eaLnBrk="0" hangingPunct="0">
              <a:lnSpc>
                <a:spcPts val="1400"/>
              </a:lnSpc>
              <a:defRPr/>
            </a:pPr>
            <a:endParaRPr lang="en-GB" sz="1100" kern="0" dirty="0">
              <a:solidFill>
                <a:schemeClr val="tx2"/>
              </a:solidFill>
              <a:latin typeface="Verdana"/>
              <a:ea typeface="+mj-ea"/>
              <a:cs typeface="Verdana"/>
            </a:endParaRPr>
          </a:p>
        </p:txBody>
      </p:sp>
      <p:sp>
        <p:nvSpPr>
          <p:cNvPr id="14" name="Slide Number Placeholder 13"/>
          <p:cNvSpPr>
            <a:spLocks noGrp="1"/>
          </p:cNvSpPr>
          <p:nvPr>
            <p:ph type="sldNum" sz="quarter" idx="12"/>
          </p:nvPr>
        </p:nvSpPr>
        <p:spPr/>
        <p:txBody>
          <a:bodyPr/>
          <a:lstStyle/>
          <a:p>
            <a:fld id="{86BF1253-D408-A240-A7DC-F97097AC25A5}" type="slidenum">
              <a:rPr lang="en-US" smtClean="0"/>
              <a:pPr/>
              <a:t>11</a:t>
            </a:fld>
            <a:endParaRPr lang="en-US"/>
          </a:p>
        </p:txBody>
      </p:sp>
      <p:graphicFrame>
        <p:nvGraphicFramePr>
          <p:cNvPr id="124" name="Table 123"/>
          <p:cNvGraphicFramePr>
            <a:graphicFrameLocks noGrp="1"/>
          </p:cNvGraphicFramePr>
          <p:nvPr/>
        </p:nvGraphicFramePr>
        <p:xfrm>
          <a:off x="539553" y="4365104"/>
          <a:ext cx="2880321" cy="944880"/>
        </p:xfrm>
        <a:graphic>
          <a:graphicData uri="http://schemas.openxmlformats.org/drawingml/2006/table">
            <a:tbl>
              <a:tblPr firstRow="1" bandRow="1">
                <a:effectLst>
                  <a:outerShdw blurRad="50800" dist="38100" dir="2700000" algn="tl" rotWithShape="0">
                    <a:prstClr val="black">
                      <a:alpha val="40000"/>
                    </a:prstClr>
                  </a:outerShdw>
                </a:effectLst>
                <a:tableStyleId>{72833802-FEF1-4C79-8D5D-14CF1EAF98D9}</a:tableStyleId>
              </a:tblPr>
              <a:tblGrid>
                <a:gridCol w="936104"/>
                <a:gridCol w="936104"/>
                <a:gridCol w="1008113"/>
              </a:tblGrid>
              <a:tr h="288032">
                <a:tc>
                  <a:txBody>
                    <a:bodyPr/>
                    <a:lstStyle/>
                    <a:p>
                      <a:r>
                        <a:rPr lang="en-NZ" sz="1100" dirty="0" smtClean="0">
                          <a:solidFill>
                            <a:schemeClr val="tx1"/>
                          </a:solidFill>
                          <a:latin typeface="Calibri" pitchFamily="34" charset="0"/>
                          <a:cs typeface="Calibri" pitchFamily="34" charset="0"/>
                        </a:rPr>
                        <a:t>Gender</a:t>
                      </a:r>
                      <a:endParaRPr lang="en-NZ" sz="1100" dirty="0">
                        <a:solidFill>
                          <a:schemeClr val="tx1"/>
                        </a:solidFill>
                        <a:latin typeface="Calibri" pitchFamily="34" charset="0"/>
                        <a:cs typeface="Calibri" pitchFamily="34" charset="0"/>
                      </a:endParaRPr>
                    </a:p>
                  </a:txBody>
                  <a:tcPr/>
                </a:tc>
                <a:tc>
                  <a:txBody>
                    <a:bodyPr/>
                    <a:lstStyle/>
                    <a:p>
                      <a:pPr algn="ctr"/>
                      <a:r>
                        <a:rPr lang="en-NZ" sz="1100" b="0" dirty="0" smtClean="0">
                          <a:solidFill>
                            <a:schemeClr val="tx1"/>
                          </a:solidFill>
                        </a:rPr>
                        <a:t>Survey</a:t>
                      </a:r>
                      <a:r>
                        <a:rPr lang="en-NZ" sz="1100" b="0" baseline="0" dirty="0" smtClean="0">
                          <a:solidFill>
                            <a:schemeClr val="tx1"/>
                          </a:solidFill>
                        </a:rPr>
                        <a:t> Sample</a:t>
                      </a:r>
                      <a:endParaRPr lang="en-NZ" sz="1100" b="0" dirty="0">
                        <a:solidFill>
                          <a:schemeClr val="tx1"/>
                        </a:solidFill>
                        <a:latin typeface="Calibri" pitchFamily="34" charset="0"/>
                        <a:cs typeface="Calibri" pitchFamily="34" charset="0"/>
                      </a:endParaRPr>
                    </a:p>
                  </a:txBody>
                  <a:tcPr/>
                </a:tc>
                <a:tc>
                  <a:txBody>
                    <a:bodyPr/>
                    <a:lstStyle/>
                    <a:p>
                      <a:pPr algn="ctr"/>
                      <a:r>
                        <a:rPr lang="en-NZ" sz="1100" b="0" dirty="0" smtClean="0">
                          <a:solidFill>
                            <a:schemeClr val="tx1"/>
                          </a:solidFill>
                        </a:rPr>
                        <a:t>Nationwide</a:t>
                      </a:r>
                      <a:endParaRPr lang="en-NZ" sz="1100" b="0" dirty="0">
                        <a:solidFill>
                          <a:schemeClr val="tx1"/>
                        </a:solidFill>
                        <a:latin typeface="Calibri" pitchFamily="34" charset="0"/>
                        <a:cs typeface="Calibri" pitchFamily="34" charset="0"/>
                      </a:endParaRPr>
                    </a:p>
                  </a:txBody>
                  <a:tcPr/>
                </a:tc>
              </a:tr>
              <a:tr h="225994">
                <a:tc>
                  <a:txBody>
                    <a:bodyPr/>
                    <a:lstStyle/>
                    <a:p>
                      <a:r>
                        <a:rPr lang="en-NZ" sz="1100" baseline="0" dirty="0" smtClean="0">
                          <a:latin typeface="Calibri" pitchFamily="34" charset="0"/>
                          <a:cs typeface="Calibri" pitchFamily="34" charset="0"/>
                        </a:rPr>
                        <a:t>Male</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22.7%</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latin typeface="Calibri" pitchFamily="34" charset="0"/>
                          <a:cs typeface="Calibri" pitchFamily="34" charset="0"/>
                        </a:rPr>
                        <a:t>48%</a:t>
                      </a:r>
                      <a:endParaRPr kumimoji="0" lang="en-NZ" sz="1100"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r>
              <a:tr h="225994">
                <a:tc>
                  <a:txBody>
                    <a:bodyPr/>
                    <a:lstStyle/>
                    <a:p>
                      <a:r>
                        <a:rPr lang="en-NZ" sz="1100" baseline="0" dirty="0" smtClean="0">
                          <a:latin typeface="Calibri" pitchFamily="34" charset="0"/>
                          <a:cs typeface="Calibri" pitchFamily="34" charset="0"/>
                        </a:rPr>
                        <a:t>Female</a:t>
                      </a:r>
                      <a:endParaRPr lang="en-NZ" sz="1100" baseline="0" dirty="0">
                        <a:latin typeface="Calibri" pitchFamily="34" charset="0"/>
                        <a:cs typeface="Calibri" pitchFamily="34" charset="0"/>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1100" baseline="0" dirty="0" smtClean="0">
                          <a:latin typeface="Calibri" pitchFamily="34" charset="0"/>
                          <a:cs typeface="Calibri" pitchFamily="34" charset="0"/>
                        </a:rPr>
                        <a:t>77.3%</a:t>
                      </a: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52%</a:t>
                      </a:r>
                    </a:p>
                  </a:txBody>
                  <a:tcPr marL="0" marR="0" marT="0" marB="0" anchor="ctr">
                    <a:solidFill>
                      <a:schemeClr val="bg1"/>
                    </a:solidFill>
                  </a:tcPr>
                </a:tc>
              </a:tr>
            </a:tbl>
          </a:graphicData>
        </a:graphic>
      </p:graphicFrame>
      <p:graphicFrame>
        <p:nvGraphicFramePr>
          <p:cNvPr id="125" name="Table 124"/>
          <p:cNvGraphicFramePr>
            <a:graphicFrameLocks noGrp="1"/>
          </p:cNvGraphicFramePr>
          <p:nvPr/>
        </p:nvGraphicFramePr>
        <p:xfrm>
          <a:off x="4211960" y="1124744"/>
          <a:ext cx="4104456" cy="5040557"/>
        </p:xfrm>
        <a:graphic>
          <a:graphicData uri="http://schemas.openxmlformats.org/drawingml/2006/table">
            <a:tbl>
              <a:tblPr firstRow="1" bandRow="1">
                <a:effectLst>
                  <a:outerShdw blurRad="50800" dist="38100" dir="2700000" algn="tl" rotWithShape="0">
                    <a:prstClr val="black">
                      <a:alpha val="40000"/>
                    </a:prstClr>
                  </a:outerShdw>
                </a:effectLst>
                <a:tableStyleId>{72833802-FEF1-4C79-8D5D-14CF1EAF98D9}</a:tableStyleId>
              </a:tblPr>
              <a:tblGrid>
                <a:gridCol w="1865662"/>
                <a:gridCol w="1268650"/>
                <a:gridCol w="970144"/>
              </a:tblGrid>
              <a:tr h="327485">
                <a:tc>
                  <a:txBody>
                    <a:bodyPr/>
                    <a:lstStyle/>
                    <a:p>
                      <a:r>
                        <a:rPr lang="en-NZ" sz="1100" dirty="0" smtClean="0">
                          <a:solidFill>
                            <a:schemeClr val="tx1"/>
                          </a:solidFill>
                          <a:latin typeface="Calibri" pitchFamily="34" charset="0"/>
                          <a:cs typeface="Calibri" pitchFamily="34" charset="0"/>
                        </a:rPr>
                        <a:t>Region</a:t>
                      </a:r>
                      <a:endParaRPr lang="en-NZ" sz="1100" dirty="0">
                        <a:solidFill>
                          <a:schemeClr val="tx1"/>
                        </a:solidFill>
                        <a:latin typeface="Calibri" pitchFamily="34" charset="0"/>
                        <a:cs typeface="Calibri" pitchFamily="34" charset="0"/>
                      </a:endParaRPr>
                    </a:p>
                  </a:txBody>
                  <a:tcPr/>
                </a:tc>
                <a:tc>
                  <a:txBody>
                    <a:bodyPr/>
                    <a:lstStyle/>
                    <a:p>
                      <a:pPr algn="ctr"/>
                      <a:r>
                        <a:rPr lang="en-NZ" sz="1100" b="0" dirty="0" smtClean="0">
                          <a:solidFill>
                            <a:schemeClr val="tx1"/>
                          </a:solidFill>
                        </a:rPr>
                        <a:t>Survey</a:t>
                      </a:r>
                      <a:r>
                        <a:rPr lang="en-NZ" sz="1100" b="0" baseline="0" dirty="0" smtClean="0">
                          <a:solidFill>
                            <a:schemeClr val="tx1"/>
                          </a:solidFill>
                        </a:rPr>
                        <a:t> Sample</a:t>
                      </a:r>
                      <a:endParaRPr lang="en-NZ" sz="1100" b="0" dirty="0">
                        <a:solidFill>
                          <a:schemeClr val="tx1"/>
                        </a:solidFill>
                        <a:latin typeface="Calibri" pitchFamily="34" charset="0"/>
                        <a:cs typeface="Calibri" pitchFamily="34" charset="0"/>
                      </a:endParaRPr>
                    </a:p>
                  </a:txBody>
                  <a:tcPr/>
                </a:tc>
                <a:tc>
                  <a:txBody>
                    <a:bodyPr/>
                    <a:lstStyle/>
                    <a:p>
                      <a:pPr algn="ctr"/>
                      <a:r>
                        <a:rPr lang="en-NZ" sz="1100" b="0" dirty="0" smtClean="0">
                          <a:solidFill>
                            <a:schemeClr val="tx1"/>
                          </a:solidFill>
                        </a:rPr>
                        <a:t>Nationwide</a:t>
                      </a:r>
                      <a:endParaRPr lang="en-NZ" sz="1100" b="0" dirty="0">
                        <a:solidFill>
                          <a:schemeClr val="tx1"/>
                        </a:solidFill>
                        <a:latin typeface="Calibri" pitchFamily="34" charset="0"/>
                        <a:cs typeface="Calibri" pitchFamily="34" charset="0"/>
                      </a:endParaRPr>
                    </a:p>
                  </a:txBody>
                  <a:tcPr/>
                </a:tc>
              </a:tr>
              <a:tr h="294567">
                <a:tc>
                  <a:txBody>
                    <a:bodyPr/>
                    <a:lstStyle/>
                    <a:p>
                      <a:r>
                        <a:rPr lang="en-NZ" sz="1100" baseline="0" dirty="0" smtClean="0">
                          <a:latin typeface="Calibri" pitchFamily="34" charset="0"/>
                          <a:cs typeface="Calibri" pitchFamily="34" charset="0"/>
                        </a:rPr>
                        <a:t>Northland</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3.6%</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latin typeface="Calibri" pitchFamily="34" charset="0"/>
                          <a:cs typeface="Calibri" pitchFamily="34" charset="0"/>
                        </a:rPr>
                        <a:t>4%</a:t>
                      </a:r>
                      <a:endParaRPr kumimoji="0" lang="en-NZ" sz="1100"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r>
              <a:tr h="294567">
                <a:tc>
                  <a:txBody>
                    <a:bodyPr/>
                    <a:lstStyle/>
                    <a:p>
                      <a:r>
                        <a:rPr lang="en-NZ" sz="1100" baseline="0" dirty="0" smtClean="0">
                          <a:latin typeface="Calibri" pitchFamily="34" charset="0"/>
                          <a:cs typeface="Calibri" pitchFamily="34" charset="0"/>
                        </a:rPr>
                        <a:t>Auckland</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35.5%</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32%</a:t>
                      </a:r>
                    </a:p>
                  </a:txBody>
                  <a:tcPr marL="0" marR="0" marT="0" marB="0" anchor="ctr">
                    <a:solidFill>
                      <a:schemeClr val="bg1"/>
                    </a:solidFill>
                  </a:tcPr>
                </a:tc>
              </a:tr>
              <a:tr h="294567">
                <a:tc>
                  <a:txBody>
                    <a:bodyPr/>
                    <a:lstStyle/>
                    <a:p>
                      <a:r>
                        <a:rPr lang="en-NZ" sz="1100" baseline="0" dirty="0" smtClean="0">
                          <a:latin typeface="Calibri" pitchFamily="34" charset="0"/>
                          <a:cs typeface="Calibri" pitchFamily="34" charset="0"/>
                        </a:rPr>
                        <a:t>Waikato</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7.9%</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9%</a:t>
                      </a:r>
                    </a:p>
                  </a:txBody>
                  <a:tcPr marL="0" marR="0" marT="0" marB="0" anchor="ctr">
                    <a:solidFill>
                      <a:schemeClr val="bg1"/>
                    </a:solidFill>
                  </a:tcPr>
                </a:tc>
              </a:tr>
              <a:tr h="294567">
                <a:tc>
                  <a:txBody>
                    <a:bodyPr/>
                    <a:lstStyle/>
                    <a:p>
                      <a:r>
                        <a:rPr lang="en-NZ" sz="1100" baseline="0" dirty="0" smtClean="0">
                          <a:latin typeface="Calibri" pitchFamily="34" charset="0"/>
                          <a:cs typeface="Calibri" pitchFamily="34" charset="0"/>
                        </a:rPr>
                        <a:t>Bay of Plenty</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5.1%</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6%</a:t>
                      </a:r>
                    </a:p>
                  </a:txBody>
                  <a:tcPr marL="0" marR="0" marT="0" marB="0" anchor="ctr">
                    <a:solidFill>
                      <a:schemeClr val="bg1"/>
                    </a:solidFill>
                  </a:tcPr>
                </a:tc>
              </a:tr>
              <a:tr h="294567">
                <a:tc>
                  <a:txBody>
                    <a:bodyPr/>
                    <a:lstStyle/>
                    <a:p>
                      <a:r>
                        <a:rPr lang="en-NZ" sz="1100" baseline="0" dirty="0" err="1" smtClean="0">
                          <a:latin typeface="Calibri" pitchFamily="34" charset="0"/>
                          <a:cs typeface="Calibri" pitchFamily="34" charset="0"/>
                        </a:rPr>
                        <a:t>Gisborne</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0.4%</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1%</a:t>
                      </a:r>
                    </a:p>
                  </a:txBody>
                  <a:tcPr marL="0" marR="0" marT="0" marB="0" anchor="ctr">
                    <a:solidFill>
                      <a:schemeClr val="bg1"/>
                    </a:solidFill>
                  </a:tcPr>
                </a:tc>
              </a:tr>
              <a:tr h="294567">
                <a:tc>
                  <a:txBody>
                    <a:bodyPr/>
                    <a:lstStyle/>
                    <a:p>
                      <a:r>
                        <a:rPr lang="en-NZ" sz="1100" baseline="0" dirty="0" err="1" smtClean="0">
                          <a:latin typeface="Calibri" pitchFamily="34" charset="0"/>
                          <a:cs typeface="Calibri" pitchFamily="34" charset="0"/>
                        </a:rPr>
                        <a:t>Hawkes</a:t>
                      </a:r>
                      <a:r>
                        <a:rPr lang="en-NZ" sz="1100" baseline="0" dirty="0" smtClean="0">
                          <a:latin typeface="Calibri" pitchFamily="34" charset="0"/>
                          <a:cs typeface="Calibri" pitchFamily="34" charset="0"/>
                        </a:rPr>
                        <a:t> Bay</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3.7%</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4%</a:t>
                      </a:r>
                    </a:p>
                  </a:txBody>
                  <a:tcPr marL="0" marR="0" marT="0" marB="0" anchor="ctr">
                    <a:solidFill>
                      <a:schemeClr val="bg1"/>
                    </a:solidFill>
                  </a:tcPr>
                </a:tc>
              </a:tr>
              <a:tr h="294567">
                <a:tc>
                  <a:txBody>
                    <a:bodyPr/>
                    <a:lstStyle/>
                    <a:p>
                      <a:r>
                        <a:rPr lang="en-NZ" sz="1100" baseline="0" dirty="0" err="1" smtClean="0">
                          <a:latin typeface="Calibri" pitchFamily="34" charset="0"/>
                          <a:cs typeface="Calibri" pitchFamily="34" charset="0"/>
                        </a:rPr>
                        <a:t>Taranaki</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1.8%</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3%</a:t>
                      </a:r>
                    </a:p>
                  </a:txBody>
                  <a:tcPr marL="0" marR="0" marT="0" marB="0" anchor="ctr">
                    <a:solidFill>
                      <a:schemeClr val="bg1"/>
                    </a:solidFill>
                  </a:tcPr>
                </a:tc>
              </a:tr>
              <a:tr h="294567">
                <a:tc>
                  <a:txBody>
                    <a:bodyPr/>
                    <a:lstStyle/>
                    <a:p>
                      <a:r>
                        <a:rPr lang="en-NZ" sz="1100" baseline="0" dirty="0" err="1" smtClean="0">
                          <a:latin typeface="Calibri" pitchFamily="34" charset="0"/>
                          <a:cs typeface="Calibri" pitchFamily="34" charset="0"/>
                        </a:rPr>
                        <a:t>Manawatu</a:t>
                      </a:r>
                      <a:r>
                        <a:rPr lang="en-NZ" sz="1100" baseline="0" dirty="0" smtClean="0">
                          <a:latin typeface="Calibri" pitchFamily="34" charset="0"/>
                          <a:cs typeface="Calibri" pitchFamily="34" charset="0"/>
                        </a:rPr>
                        <a:t>-Wanganui</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6.9%</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5%</a:t>
                      </a:r>
                    </a:p>
                  </a:txBody>
                  <a:tcPr marL="0" marR="0" marT="0" marB="0" anchor="ctr">
                    <a:solidFill>
                      <a:schemeClr val="bg1"/>
                    </a:solidFill>
                  </a:tcPr>
                </a:tc>
              </a:tr>
              <a:tr h="294567">
                <a:tc>
                  <a:txBody>
                    <a:bodyPr/>
                    <a:lstStyle/>
                    <a:p>
                      <a:r>
                        <a:rPr lang="en-NZ" sz="1100" baseline="0" dirty="0" smtClean="0">
                          <a:latin typeface="Calibri" pitchFamily="34" charset="0"/>
                          <a:cs typeface="Calibri" pitchFamily="34" charset="0"/>
                        </a:rPr>
                        <a:t>Wellington (</a:t>
                      </a:r>
                      <a:r>
                        <a:rPr lang="en-NZ" sz="1100" baseline="0" dirty="0" err="1" smtClean="0">
                          <a:latin typeface="Calibri" pitchFamily="34" charset="0"/>
                          <a:cs typeface="Calibri" pitchFamily="34" charset="0"/>
                        </a:rPr>
                        <a:t>incl</a:t>
                      </a:r>
                      <a:r>
                        <a:rPr lang="en-NZ" sz="1100" baseline="0" dirty="0" smtClean="0">
                          <a:latin typeface="Calibri" pitchFamily="34" charset="0"/>
                          <a:cs typeface="Calibri" pitchFamily="34" charset="0"/>
                        </a:rPr>
                        <a:t> </a:t>
                      </a:r>
                      <a:r>
                        <a:rPr lang="en-NZ" sz="1100" baseline="0" dirty="0" err="1" smtClean="0">
                          <a:latin typeface="Calibri" pitchFamily="34" charset="0"/>
                          <a:cs typeface="Calibri" pitchFamily="34" charset="0"/>
                        </a:rPr>
                        <a:t>Wairarapa</a:t>
                      </a:r>
                      <a:r>
                        <a:rPr lang="en-NZ" sz="1100" baseline="0" dirty="0" smtClean="0">
                          <a:latin typeface="Calibri" pitchFamily="34" charset="0"/>
                          <a:cs typeface="Calibri" pitchFamily="34" charset="0"/>
                        </a:rPr>
                        <a:t>)</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13%</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11%</a:t>
                      </a:r>
                    </a:p>
                  </a:txBody>
                  <a:tcPr marL="0" marR="0" marT="0" marB="0" anchor="ctr">
                    <a:solidFill>
                      <a:schemeClr val="bg1"/>
                    </a:solidFill>
                  </a:tcPr>
                </a:tc>
              </a:tr>
              <a:tr h="294567">
                <a:tc>
                  <a:txBody>
                    <a:bodyPr/>
                    <a:lstStyle/>
                    <a:p>
                      <a:r>
                        <a:rPr lang="en-NZ" sz="1100" baseline="0" dirty="0" smtClean="0">
                          <a:latin typeface="Calibri" pitchFamily="34" charset="0"/>
                          <a:cs typeface="Calibri" pitchFamily="34" charset="0"/>
                        </a:rPr>
                        <a:t>Tasman</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1.0%</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1%</a:t>
                      </a:r>
                    </a:p>
                  </a:txBody>
                  <a:tcPr marL="0" marR="0" marT="0" marB="0" anchor="ctr">
                    <a:solidFill>
                      <a:schemeClr val="bg1"/>
                    </a:solidFill>
                  </a:tcPr>
                </a:tc>
              </a:tr>
              <a:tr h="294567">
                <a:tc>
                  <a:txBody>
                    <a:bodyPr/>
                    <a:lstStyle/>
                    <a:p>
                      <a:r>
                        <a:rPr lang="en-NZ" sz="1100" baseline="0" dirty="0" smtClean="0">
                          <a:latin typeface="Calibri" pitchFamily="34" charset="0"/>
                          <a:cs typeface="Calibri" pitchFamily="34" charset="0"/>
                        </a:rPr>
                        <a:t>Nelson</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1.0%</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1%</a:t>
                      </a:r>
                    </a:p>
                  </a:txBody>
                  <a:tcPr marL="0" marR="0" marT="0" marB="0" anchor="ctr">
                    <a:solidFill>
                      <a:schemeClr val="bg1"/>
                    </a:solidFill>
                  </a:tcPr>
                </a:tc>
              </a:tr>
              <a:tr h="294567">
                <a:tc>
                  <a:txBody>
                    <a:bodyPr/>
                    <a:lstStyle/>
                    <a:p>
                      <a:r>
                        <a:rPr lang="en-NZ" sz="1100" baseline="0" dirty="0" smtClean="0">
                          <a:latin typeface="Calibri" pitchFamily="34" charset="0"/>
                          <a:cs typeface="Calibri" pitchFamily="34" charset="0"/>
                        </a:rPr>
                        <a:t>Marlborough</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2.0%</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1%</a:t>
                      </a:r>
                    </a:p>
                  </a:txBody>
                  <a:tcPr marL="0" marR="0" marT="0" marB="0" anchor="ctr">
                    <a:solidFill>
                      <a:schemeClr val="bg1"/>
                    </a:solidFill>
                  </a:tcPr>
                </a:tc>
              </a:tr>
              <a:tr h="294567">
                <a:tc>
                  <a:txBody>
                    <a:bodyPr/>
                    <a:lstStyle/>
                    <a:p>
                      <a:r>
                        <a:rPr lang="en-NZ" sz="1100" baseline="0" dirty="0" smtClean="0">
                          <a:latin typeface="Calibri" pitchFamily="34" charset="0"/>
                          <a:cs typeface="Calibri" pitchFamily="34" charset="0"/>
                        </a:rPr>
                        <a:t>West Coast</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0.2%</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1%</a:t>
                      </a:r>
                    </a:p>
                  </a:txBody>
                  <a:tcPr marL="0" marR="0" marT="0" marB="0" anchor="ctr">
                    <a:solidFill>
                      <a:schemeClr val="bg1"/>
                    </a:solidFill>
                  </a:tcPr>
                </a:tc>
              </a:tr>
              <a:tr h="294567">
                <a:tc>
                  <a:txBody>
                    <a:bodyPr/>
                    <a:lstStyle/>
                    <a:p>
                      <a:r>
                        <a:rPr lang="en-NZ" sz="1100" baseline="0" dirty="0" smtClean="0">
                          <a:latin typeface="Calibri" pitchFamily="34" charset="0"/>
                          <a:cs typeface="Calibri" pitchFamily="34" charset="0"/>
                        </a:rPr>
                        <a:t>Canterbury</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11.0%</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13%</a:t>
                      </a:r>
                    </a:p>
                  </a:txBody>
                  <a:tcPr marL="0" marR="0" marT="0" marB="0" anchor="ctr">
                    <a:solidFill>
                      <a:schemeClr val="bg1"/>
                    </a:solidFill>
                  </a:tcPr>
                </a:tc>
              </a:tr>
              <a:tr h="294567">
                <a:tc>
                  <a:txBody>
                    <a:bodyPr/>
                    <a:lstStyle/>
                    <a:p>
                      <a:r>
                        <a:rPr lang="en-NZ" sz="1100" baseline="0" dirty="0" err="1" smtClean="0">
                          <a:latin typeface="Calibri" pitchFamily="34" charset="0"/>
                          <a:cs typeface="Calibri" pitchFamily="34" charset="0"/>
                        </a:rPr>
                        <a:t>Otago</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5.3%</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5%</a:t>
                      </a:r>
                    </a:p>
                  </a:txBody>
                  <a:tcPr marL="0" marR="0" marT="0" marB="0" anchor="ctr">
                    <a:solidFill>
                      <a:schemeClr val="bg1"/>
                    </a:solidFill>
                  </a:tcPr>
                </a:tc>
              </a:tr>
              <a:tr h="294567">
                <a:tc>
                  <a:txBody>
                    <a:bodyPr/>
                    <a:lstStyle/>
                    <a:p>
                      <a:r>
                        <a:rPr lang="en-NZ" sz="1100" baseline="0" dirty="0" smtClean="0">
                          <a:latin typeface="Calibri" pitchFamily="34" charset="0"/>
                          <a:cs typeface="Calibri" pitchFamily="34" charset="0"/>
                        </a:rPr>
                        <a:t>Southland</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1.6%</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2%</a:t>
                      </a:r>
                    </a:p>
                  </a:txBody>
                  <a:tcPr marL="0" marR="0" marT="0" marB="0" anchor="ctr">
                    <a:solidFill>
                      <a:schemeClr val="bg1"/>
                    </a:solidFill>
                  </a:tcPr>
                </a:tc>
              </a:tr>
            </a:tbl>
          </a:graphicData>
        </a:graphic>
      </p:graphicFrame>
      <p:graphicFrame>
        <p:nvGraphicFramePr>
          <p:cNvPr id="10" name="Table 9"/>
          <p:cNvGraphicFramePr>
            <a:graphicFrameLocks noGrp="1"/>
          </p:cNvGraphicFramePr>
          <p:nvPr/>
        </p:nvGraphicFramePr>
        <p:xfrm>
          <a:off x="539552" y="1124744"/>
          <a:ext cx="2880320" cy="3017520"/>
        </p:xfrm>
        <a:graphic>
          <a:graphicData uri="http://schemas.openxmlformats.org/drawingml/2006/table">
            <a:tbl>
              <a:tblPr firstRow="1" bandRow="1">
                <a:effectLst>
                  <a:outerShdw blurRad="50800" dist="38100" dir="2700000" algn="tl" rotWithShape="0">
                    <a:prstClr val="black">
                      <a:alpha val="40000"/>
                    </a:prstClr>
                  </a:outerShdw>
                </a:effectLst>
                <a:tableStyleId>{72833802-FEF1-4C79-8D5D-14CF1EAF98D9}</a:tableStyleId>
              </a:tblPr>
              <a:tblGrid>
                <a:gridCol w="936104"/>
                <a:gridCol w="936104"/>
                <a:gridCol w="1008112"/>
              </a:tblGrid>
              <a:tr h="372226">
                <a:tc>
                  <a:txBody>
                    <a:bodyPr/>
                    <a:lstStyle/>
                    <a:p>
                      <a:r>
                        <a:rPr lang="en-NZ" sz="1100" dirty="0" smtClean="0">
                          <a:solidFill>
                            <a:schemeClr val="tx1"/>
                          </a:solidFill>
                          <a:latin typeface="Calibri" pitchFamily="34" charset="0"/>
                          <a:cs typeface="Calibri" pitchFamily="34" charset="0"/>
                        </a:rPr>
                        <a:t>Age</a:t>
                      </a:r>
                      <a:endParaRPr lang="en-NZ" sz="1100" dirty="0">
                        <a:solidFill>
                          <a:schemeClr val="tx1"/>
                        </a:solidFill>
                        <a:latin typeface="Calibri" pitchFamily="34" charset="0"/>
                        <a:cs typeface="Calibri" pitchFamily="34" charset="0"/>
                      </a:endParaRPr>
                    </a:p>
                  </a:txBody>
                  <a:tcPr/>
                </a:tc>
                <a:tc>
                  <a:txBody>
                    <a:bodyPr/>
                    <a:lstStyle/>
                    <a:p>
                      <a:pPr algn="ctr"/>
                      <a:r>
                        <a:rPr lang="en-NZ" sz="1100" b="0" dirty="0" smtClean="0">
                          <a:solidFill>
                            <a:schemeClr val="tx1"/>
                          </a:solidFill>
                        </a:rPr>
                        <a:t>Survey</a:t>
                      </a:r>
                      <a:r>
                        <a:rPr lang="en-NZ" sz="1100" b="0" baseline="0" dirty="0" smtClean="0">
                          <a:solidFill>
                            <a:schemeClr val="tx1"/>
                          </a:solidFill>
                        </a:rPr>
                        <a:t> Sample</a:t>
                      </a:r>
                      <a:endParaRPr lang="en-NZ" sz="1100" b="0" dirty="0">
                        <a:solidFill>
                          <a:schemeClr val="tx1"/>
                        </a:solidFill>
                        <a:latin typeface="Calibri" pitchFamily="34" charset="0"/>
                        <a:cs typeface="Calibri" pitchFamily="34" charset="0"/>
                      </a:endParaRPr>
                    </a:p>
                  </a:txBody>
                  <a:tcPr/>
                </a:tc>
                <a:tc>
                  <a:txBody>
                    <a:bodyPr/>
                    <a:lstStyle/>
                    <a:p>
                      <a:pPr algn="ctr"/>
                      <a:r>
                        <a:rPr lang="en-NZ" sz="1100" b="0" dirty="0" smtClean="0">
                          <a:solidFill>
                            <a:schemeClr val="tx1"/>
                          </a:solidFill>
                        </a:rPr>
                        <a:t>Nationwide</a:t>
                      </a:r>
                      <a:endParaRPr lang="en-NZ" sz="1100" b="0" dirty="0">
                        <a:solidFill>
                          <a:schemeClr val="tx1"/>
                        </a:solidFill>
                        <a:latin typeface="Calibri" pitchFamily="34" charset="0"/>
                        <a:cs typeface="Calibri" pitchFamily="34" charset="0"/>
                      </a:endParaRPr>
                    </a:p>
                  </a:txBody>
                  <a:tcPr/>
                </a:tc>
              </a:tr>
              <a:tr h="225994">
                <a:tc>
                  <a:txBody>
                    <a:bodyPr/>
                    <a:lstStyle/>
                    <a:p>
                      <a:r>
                        <a:rPr lang="en-NZ" sz="1100" baseline="0" dirty="0" smtClean="0">
                          <a:latin typeface="Calibri" pitchFamily="34" charset="0"/>
                          <a:cs typeface="Calibri" pitchFamily="34" charset="0"/>
                        </a:rPr>
                        <a:t>18 to 24</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8.9%</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latin typeface="Calibri" pitchFamily="34" charset="0"/>
                          <a:cs typeface="Calibri" pitchFamily="34" charset="0"/>
                        </a:rPr>
                        <a:t>13%</a:t>
                      </a:r>
                      <a:endParaRPr kumimoji="0" lang="en-NZ" sz="1100"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r>
              <a:tr h="225994">
                <a:tc>
                  <a:txBody>
                    <a:bodyPr/>
                    <a:lstStyle/>
                    <a:p>
                      <a:r>
                        <a:rPr lang="en-NZ" sz="1100" baseline="0" dirty="0" smtClean="0">
                          <a:latin typeface="Calibri" pitchFamily="34" charset="0"/>
                          <a:cs typeface="Calibri" pitchFamily="34" charset="0"/>
                        </a:rPr>
                        <a:t>25 to 29</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7.1%</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8%</a:t>
                      </a:r>
                    </a:p>
                  </a:txBody>
                  <a:tcPr marL="0" marR="0" marT="0" marB="0" anchor="ctr">
                    <a:solidFill>
                      <a:schemeClr val="bg1"/>
                    </a:solidFill>
                  </a:tcPr>
                </a:tc>
              </a:tr>
              <a:tr h="225994">
                <a:tc>
                  <a:txBody>
                    <a:bodyPr/>
                    <a:lstStyle/>
                    <a:p>
                      <a:r>
                        <a:rPr lang="en-NZ" sz="1100" baseline="0" dirty="0" smtClean="0">
                          <a:latin typeface="Calibri" pitchFamily="34" charset="0"/>
                          <a:cs typeface="Calibri" pitchFamily="34" charset="0"/>
                        </a:rPr>
                        <a:t>30 to 34</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7.5%</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9%</a:t>
                      </a:r>
                    </a:p>
                  </a:txBody>
                  <a:tcPr marL="0" marR="0" marT="0" marB="0" anchor="ctr">
                    <a:solidFill>
                      <a:schemeClr val="bg1"/>
                    </a:solidFill>
                  </a:tcPr>
                </a:tc>
              </a:tr>
              <a:tr h="225994">
                <a:tc>
                  <a:txBody>
                    <a:bodyPr/>
                    <a:lstStyle/>
                    <a:p>
                      <a:r>
                        <a:rPr lang="en-NZ" sz="1100" baseline="0" dirty="0" smtClean="0">
                          <a:latin typeface="Calibri" pitchFamily="34" charset="0"/>
                          <a:cs typeface="Calibri" pitchFamily="34" charset="0"/>
                        </a:rPr>
                        <a:t>35 to 39</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13.4%</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10%</a:t>
                      </a:r>
                    </a:p>
                  </a:txBody>
                  <a:tcPr marL="0" marR="0" marT="0" marB="0" anchor="ctr">
                    <a:solidFill>
                      <a:schemeClr val="bg1"/>
                    </a:solidFill>
                  </a:tcPr>
                </a:tc>
              </a:tr>
              <a:tr h="225994">
                <a:tc>
                  <a:txBody>
                    <a:bodyPr/>
                    <a:lstStyle/>
                    <a:p>
                      <a:r>
                        <a:rPr lang="en-NZ" sz="1100" baseline="0" dirty="0" smtClean="0">
                          <a:latin typeface="Calibri" pitchFamily="34" charset="0"/>
                          <a:cs typeface="Calibri" pitchFamily="34" charset="0"/>
                        </a:rPr>
                        <a:t>40 to 44</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8.9%</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10%</a:t>
                      </a:r>
                    </a:p>
                  </a:txBody>
                  <a:tcPr marL="0" marR="0" marT="0" marB="0" anchor="ctr">
                    <a:solidFill>
                      <a:schemeClr val="bg1"/>
                    </a:solidFill>
                  </a:tcPr>
                </a:tc>
              </a:tr>
              <a:tr h="225994">
                <a:tc>
                  <a:txBody>
                    <a:bodyPr/>
                    <a:lstStyle/>
                    <a:p>
                      <a:r>
                        <a:rPr lang="en-NZ" sz="1100" baseline="0" dirty="0" smtClean="0">
                          <a:latin typeface="Calibri" pitchFamily="34" charset="0"/>
                          <a:cs typeface="Calibri" pitchFamily="34" charset="0"/>
                        </a:rPr>
                        <a:t>45 to 49</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9.7%</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10%</a:t>
                      </a:r>
                    </a:p>
                  </a:txBody>
                  <a:tcPr marL="0" marR="0" marT="0" marB="0" anchor="ctr">
                    <a:solidFill>
                      <a:schemeClr val="bg1"/>
                    </a:solidFill>
                  </a:tcPr>
                </a:tc>
              </a:tr>
              <a:tr h="225994">
                <a:tc>
                  <a:txBody>
                    <a:bodyPr/>
                    <a:lstStyle/>
                    <a:p>
                      <a:r>
                        <a:rPr lang="en-NZ" sz="1100" baseline="0" dirty="0" smtClean="0">
                          <a:latin typeface="Calibri" pitchFamily="34" charset="0"/>
                          <a:cs typeface="Calibri" pitchFamily="34" charset="0"/>
                        </a:rPr>
                        <a:t>50 to 54</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12.2%</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10%</a:t>
                      </a:r>
                    </a:p>
                  </a:txBody>
                  <a:tcPr marL="0" marR="0" marT="0" marB="0" anchor="ctr">
                    <a:solidFill>
                      <a:schemeClr val="bg1"/>
                    </a:solidFill>
                  </a:tcPr>
                </a:tc>
              </a:tr>
              <a:tr h="225994">
                <a:tc>
                  <a:txBody>
                    <a:bodyPr/>
                    <a:lstStyle/>
                    <a:p>
                      <a:r>
                        <a:rPr lang="en-NZ" sz="1100" baseline="0" dirty="0" smtClean="0">
                          <a:latin typeface="Calibri" pitchFamily="34" charset="0"/>
                          <a:cs typeface="Calibri" pitchFamily="34" charset="0"/>
                        </a:rPr>
                        <a:t>55 to 59</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8.5%</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8%</a:t>
                      </a:r>
                    </a:p>
                  </a:txBody>
                  <a:tcPr marL="0" marR="0" marT="0" marB="0" anchor="ctr">
                    <a:solidFill>
                      <a:schemeClr val="bg1"/>
                    </a:solidFill>
                  </a:tcPr>
                </a:tc>
              </a:tr>
              <a:tr h="225994">
                <a:tc>
                  <a:txBody>
                    <a:bodyPr/>
                    <a:lstStyle/>
                    <a:p>
                      <a:r>
                        <a:rPr lang="en-NZ" sz="1100" baseline="0" dirty="0" smtClean="0">
                          <a:latin typeface="Calibri" pitchFamily="34" charset="0"/>
                          <a:cs typeface="Calibri" pitchFamily="34" charset="0"/>
                        </a:rPr>
                        <a:t>60 to 64</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9.7%</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6%</a:t>
                      </a:r>
                    </a:p>
                  </a:txBody>
                  <a:tcPr marL="0" marR="0" marT="0" marB="0" anchor="ctr">
                    <a:solidFill>
                      <a:schemeClr val="bg1"/>
                    </a:solidFill>
                  </a:tcPr>
                </a:tc>
              </a:tr>
              <a:tr h="225994">
                <a:tc>
                  <a:txBody>
                    <a:bodyPr/>
                    <a:lstStyle/>
                    <a:p>
                      <a:r>
                        <a:rPr lang="en-NZ" sz="1100" baseline="0" dirty="0" smtClean="0">
                          <a:latin typeface="Calibri" pitchFamily="34" charset="0"/>
                          <a:cs typeface="Calibri" pitchFamily="34" charset="0"/>
                        </a:rPr>
                        <a:t>65 and over</a:t>
                      </a:r>
                      <a:endParaRPr lang="en-NZ" sz="1100" baseline="0" dirty="0">
                        <a:latin typeface="Calibri" pitchFamily="34" charset="0"/>
                        <a:cs typeface="Calibri" pitchFamily="34" charset="0"/>
                      </a:endParaRPr>
                    </a:p>
                  </a:txBody>
                  <a:tcPr anchor="ctr">
                    <a:solidFill>
                      <a:schemeClr val="bg1"/>
                    </a:solidFill>
                  </a:tcPr>
                </a:tc>
                <a:tc>
                  <a:txBody>
                    <a:bodyPr/>
                    <a:lstStyle/>
                    <a:p>
                      <a:pPr algn="ctr"/>
                      <a:r>
                        <a:rPr lang="en-NZ" sz="1100" baseline="0" dirty="0" smtClean="0">
                          <a:latin typeface="Calibri" pitchFamily="34" charset="0"/>
                          <a:cs typeface="Calibri" pitchFamily="34" charset="0"/>
                        </a:rPr>
                        <a:t>14.2%</a:t>
                      </a:r>
                      <a:endParaRPr lang="en-NZ" sz="1100" baseline="0" dirty="0">
                        <a:latin typeface="Calibri" pitchFamily="34" charset="0"/>
                        <a:cs typeface="Calibri" pitchFamily="34" charset="0"/>
                      </a:endParaRPr>
                    </a:p>
                  </a:txBody>
                  <a:tcPr anchor="ctr">
                    <a:solidFill>
                      <a:schemeClr val="bg1"/>
                    </a:solidFill>
                  </a:tcPr>
                </a:tc>
                <a:tc>
                  <a:txBody>
                    <a:bodyPr/>
                    <a:lstStyle/>
                    <a:p>
                      <a:pPr algn="ctr" fontAlgn="b"/>
                      <a:r>
                        <a:rPr kumimoji="0" lang="en-NZ" sz="1100" kern="1200" baseline="0" dirty="0" smtClean="0">
                          <a:solidFill>
                            <a:schemeClr val="dk1"/>
                          </a:solidFill>
                          <a:latin typeface="Calibri" pitchFamily="34" charset="0"/>
                          <a:ea typeface="+mn-ea"/>
                          <a:cs typeface="Calibri" pitchFamily="34" charset="0"/>
                        </a:rPr>
                        <a:t>16%</a:t>
                      </a:r>
                    </a:p>
                  </a:txBody>
                  <a:tcPr marL="0" marR="0" marT="0" marB="0" anchor="ctr">
                    <a:solidFill>
                      <a:schemeClr val="bg1"/>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NZ" dirty="0" smtClean="0"/>
              <a:t>Appendix: “Other” sounds</a:t>
            </a:r>
            <a:endParaRPr lang="en-NZ" sz="2200" dirty="0"/>
          </a:p>
        </p:txBody>
      </p:sp>
      <p:sp>
        <p:nvSpPr>
          <p:cNvPr id="4" name="Content Placeholder 1"/>
          <p:cNvSpPr>
            <a:spLocks noGrp="1"/>
          </p:cNvSpPr>
          <p:nvPr>
            <p:ph idx="1"/>
          </p:nvPr>
        </p:nvSpPr>
        <p:spPr>
          <a:xfrm>
            <a:off x="457200" y="1481329"/>
            <a:ext cx="8229600" cy="4467951"/>
          </a:xfrm>
        </p:spPr>
        <p:txBody>
          <a:bodyPr numCol="2">
            <a:normAutofit fontScale="55000" lnSpcReduction="20000"/>
          </a:bodyPr>
          <a:lstStyle/>
          <a:p>
            <a:pPr>
              <a:spcBef>
                <a:spcPts val="600"/>
              </a:spcBef>
              <a:spcAft>
                <a:spcPts val="600"/>
              </a:spcAft>
            </a:pPr>
            <a:r>
              <a:rPr lang="en-NZ" dirty="0" smtClean="0"/>
              <a:t>Present opening </a:t>
            </a:r>
          </a:p>
          <a:p>
            <a:pPr>
              <a:spcBef>
                <a:spcPts val="600"/>
              </a:spcBef>
              <a:spcAft>
                <a:spcPts val="600"/>
              </a:spcAft>
            </a:pPr>
            <a:r>
              <a:rPr lang="en-NZ" dirty="0" smtClean="0"/>
              <a:t>The boarding call of my flight to a special destination </a:t>
            </a:r>
          </a:p>
          <a:p>
            <a:pPr>
              <a:spcBef>
                <a:spcPts val="600"/>
              </a:spcBef>
              <a:spcAft>
                <a:spcPts val="600"/>
              </a:spcAft>
            </a:pPr>
            <a:r>
              <a:rPr lang="en-NZ" dirty="0" smtClean="0"/>
              <a:t>The rustle of $100 notes. </a:t>
            </a:r>
          </a:p>
          <a:p>
            <a:pPr>
              <a:spcBef>
                <a:spcPts val="600"/>
              </a:spcBef>
              <a:spcAft>
                <a:spcPts val="600"/>
              </a:spcAft>
            </a:pPr>
            <a:r>
              <a:rPr lang="en-NZ" dirty="0" smtClean="0"/>
              <a:t>The tinkling sound of metal bits being sucked up a metal vacuum cleaner pipe </a:t>
            </a:r>
          </a:p>
          <a:p>
            <a:pPr>
              <a:spcBef>
                <a:spcPts val="600"/>
              </a:spcBef>
              <a:spcAft>
                <a:spcPts val="600"/>
              </a:spcAft>
            </a:pPr>
            <a:r>
              <a:rPr lang="en-NZ" dirty="0" smtClean="0"/>
              <a:t>Working</a:t>
            </a:r>
          </a:p>
          <a:p>
            <a:pPr>
              <a:spcBef>
                <a:spcPts val="600"/>
              </a:spcBef>
              <a:spcAft>
                <a:spcPts val="600"/>
              </a:spcAft>
            </a:pPr>
            <a:r>
              <a:rPr lang="en-NZ" dirty="0" smtClean="0"/>
              <a:t>Email or text notifications</a:t>
            </a:r>
          </a:p>
          <a:p>
            <a:pPr>
              <a:spcBef>
                <a:spcPts val="600"/>
              </a:spcBef>
              <a:spcAft>
                <a:spcPts val="600"/>
              </a:spcAft>
            </a:pPr>
            <a:r>
              <a:rPr lang="en-NZ" dirty="0" smtClean="0"/>
              <a:t>Light switch going off </a:t>
            </a:r>
          </a:p>
          <a:p>
            <a:pPr>
              <a:spcBef>
                <a:spcPts val="600"/>
              </a:spcBef>
              <a:spcAft>
                <a:spcPts val="600"/>
              </a:spcAft>
            </a:pPr>
            <a:r>
              <a:rPr lang="en-NZ" dirty="0" smtClean="0"/>
              <a:t>Shoes step over flaky snow </a:t>
            </a:r>
          </a:p>
          <a:p>
            <a:pPr>
              <a:spcBef>
                <a:spcPts val="600"/>
              </a:spcBef>
              <a:spcAft>
                <a:spcPts val="600"/>
              </a:spcAft>
            </a:pPr>
            <a:r>
              <a:rPr lang="en-NZ" dirty="0" smtClean="0"/>
              <a:t>The sound of prayer bells in the morning from my father </a:t>
            </a:r>
          </a:p>
          <a:p>
            <a:pPr>
              <a:spcBef>
                <a:spcPts val="600"/>
              </a:spcBef>
              <a:spcAft>
                <a:spcPts val="600"/>
              </a:spcAft>
            </a:pPr>
            <a:r>
              <a:rPr lang="en-NZ" dirty="0" smtClean="0"/>
              <a:t>The wind up Christmas Santa</a:t>
            </a:r>
          </a:p>
          <a:p>
            <a:pPr>
              <a:spcBef>
                <a:spcPts val="600"/>
              </a:spcBef>
              <a:spcAft>
                <a:spcPts val="600"/>
              </a:spcAft>
            </a:pPr>
            <a:r>
              <a:rPr lang="en-NZ" dirty="0" smtClean="0"/>
              <a:t>A bubble bath filling </a:t>
            </a:r>
          </a:p>
          <a:p>
            <a:pPr>
              <a:spcBef>
                <a:spcPts val="600"/>
              </a:spcBef>
              <a:spcAft>
                <a:spcPts val="600"/>
              </a:spcAft>
            </a:pPr>
            <a:r>
              <a:rPr lang="en-NZ" dirty="0" smtClean="0"/>
              <a:t>A courier van pulling into the driveway. </a:t>
            </a:r>
          </a:p>
          <a:p>
            <a:pPr>
              <a:spcBef>
                <a:spcPts val="600"/>
              </a:spcBef>
              <a:spcAft>
                <a:spcPts val="600"/>
              </a:spcAft>
            </a:pPr>
            <a:r>
              <a:rPr lang="en-NZ" dirty="0" smtClean="0"/>
              <a:t>A hearty, wholesome shotgun sound </a:t>
            </a:r>
          </a:p>
          <a:p>
            <a:pPr>
              <a:spcBef>
                <a:spcPts val="600"/>
              </a:spcBef>
              <a:spcAft>
                <a:spcPts val="600"/>
              </a:spcAft>
            </a:pPr>
            <a:r>
              <a:rPr lang="en-NZ" dirty="0" smtClean="0"/>
              <a:t>Bubble wrap </a:t>
            </a:r>
          </a:p>
          <a:p>
            <a:pPr>
              <a:spcBef>
                <a:spcPts val="600"/>
              </a:spcBef>
              <a:spcAft>
                <a:spcPts val="600"/>
              </a:spcAft>
            </a:pPr>
            <a:r>
              <a:rPr lang="en-NZ" dirty="0" smtClean="0"/>
              <a:t>Chiropractor realigning my back </a:t>
            </a:r>
          </a:p>
          <a:p>
            <a:pPr>
              <a:spcBef>
                <a:spcPts val="600"/>
              </a:spcBef>
              <a:spcAft>
                <a:spcPts val="600"/>
              </a:spcAft>
            </a:pPr>
            <a:r>
              <a:rPr lang="en-NZ" dirty="0" smtClean="0"/>
              <a:t>Ships horn (cruise liner) </a:t>
            </a:r>
          </a:p>
          <a:p>
            <a:pPr>
              <a:spcBef>
                <a:spcPts val="600"/>
              </a:spcBef>
              <a:spcAft>
                <a:spcPts val="600"/>
              </a:spcAft>
            </a:pPr>
            <a:r>
              <a:rPr lang="en-NZ" dirty="0" smtClean="0"/>
              <a:t>That echo of a concert at an outdoor arena as you approach </a:t>
            </a:r>
          </a:p>
          <a:p>
            <a:pPr>
              <a:spcBef>
                <a:spcPts val="600"/>
              </a:spcBef>
              <a:spcAft>
                <a:spcPts val="600"/>
              </a:spcAft>
            </a:pPr>
            <a:r>
              <a:rPr lang="en-NZ" dirty="0" smtClean="0"/>
              <a:t>The fiery crackles &amp; bangs from a firework display </a:t>
            </a:r>
          </a:p>
          <a:p>
            <a:pPr>
              <a:spcBef>
                <a:spcPts val="600"/>
              </a:spcBef>
              <a:spcAft>
                <a:spcPts val="600"/>
              </a:spcAft>
            </a:pPr>
            <a:r>
              <a:rPr lang="en-NZ" dirty="0" smtClean="0"/>
              <a:t>The flight announcement chime when travelling through an airport</a:t>
            </a:r>
          </a:p>
          <a:p>
            <a:pPr>
              <a:spcBef>
                <a:spcPts val="600"/>
              </a:spcBef>
              <a:spcAft>
                <a:spcPts val="600"/>
              </a:spcAft>
            </a:pPr>
            <a:r>
              <a:rPr lang="en-NZ" dirty="0" smtClean="0"/>
              <a:t> The sound that goes with the HBO logo at the start of their shows on DVD </a:t>
            </a:r>
          </a:p>
          <a:p>
            <a:pPr>
              <a:spcBef>
                <a:spcPts val="600"/>
              </a:spcBef>
              <a:spcAft>
                <a:spcPts val="600"/>
              </a:spcAft>
            </a:pPr>
            <a:r>
              <a:rPr lang="en-NZ" dirty="0" smtClean="0"/>
              <a:t>The windows shut down sound as I leave work</a:t>
            </a:r>
          </a:p>
        </p:txBody>
      </p:sp>
      <p:pic>
        <p:nvPicPr>
          <p:cNvPr id="5" name="Picture 8" descr="buzzchannel_email_logo.jpg"/>
          <p:cNvPicPr>
            <a:picLocks noChangeAspect="1"/>
          </p:cNvPicPr>
          <p:nvPr/>
        </p:nvPicPr>
        <p:blipFill>
          <a:blip r:embed="rId2" cstate="print"/>
          <a:srcRect/>
          <a:stretch>
            <a:fillRect/>
          </a:stretch>
        </p:blipFill>
        <p:spPr bwMode="auto">
          <a:xfrm>
            <a:off x="6699448" y="6093296"/>
            <a:ext cx="1905000" cy="58261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582" y="258602"/>
            <a:ext cx="8229600" cy="326899"/>
          </a:xfrm>
        </p:spPr>
        <p:txBody>
          <a:bodyPr>
            <a:noAutofit/>
          </a:bodyPr>
          <a:lstStyle/>
          <a:p>
            <a:pPr algn="l"/>
            <a:r>
              <a:rPr lang="en-NZ" sz="1800" dirty="0" smtClean="0">
                <a:solidFill>
                  <a:schemeClr val="accent1"/>
                </a:solidFill>
                <a:latin typeface="Verdana"/>
                <a:cs typeface="Verdana"/>
              </a:rPr>
              <a:t>About the Research and the Participants</a:t>
            </a:r>
            <a:endParaRPr lang="en-US" sz="1800" dirty="0">
              <a:solidFill>
                <a:schemeClr val="accent1"/>
              </a:solidFill>
              <a:latin typeface="Verdana"/>
              <a:cs typeface="Verdana"/>
            </a:endParaRPr>
          </a:p>
        </p:txBody>
      </p:sp>
      <p:sp>
        <p:nvSpPr>
          <p:cNvPr id="7" name="TextBox 11"/>
          <p:cNvSpPr txBox="1">
            <a:spLocks noChangeArrowheads="1"/>
          </p:cNvSpPr>
          <p:nvPr/>
        </p:nvSpPr>
        <p:spPr bwMode="auto">
          <a:xfrm>
            <a:off x="476672" y="978496"/>
            <a:ext cx="7774095" cy="4970784"/>
          </a:xfrm>
          <a:prstGeom prst="rect">
            <a:avLst/>
          </a:prstGeom>
          <a:noFill/>
          <a:ln w="9525">
            <a:noFill/>
            <a:miter lim="800000"/>
            <a:headEnd/>
            <a:tailEnd/>
          </a:ln>
        </p:spPr>
        <p:txBody>
          <a:bodyPr vert="horz" wrap="square" tIns="0" bIns="0" numCol="2" spcCol="450000">
            <a:prstTxWarp prst="textNoShape">
              <a:avLst/>
            </a:prstTxWarp>
            <a:noAutofit/>
          </a:bodyPr>
          <a:lstStyle/>
          <a:p>
            <a:pPr marL="177800" indent="-176400" algn="l">
              <a:lnSpc>
                <a:spcPts val="1500"/>
              </a:lnSpc>
              <a:spcAft>
                <a:spcPts val="1000"/>
              </a:spcAft>
            </a:pPr>
            <a:r>
              <a:rPr lang="en-US" sz="1400" b="1" dirty="0" smtClean="0">
                <a:solidFill>
                  <a:schemeClr val="accent1"/>
                </a:solidFill>
                <a:latin typeface="Verdana"/>
                <a:cs typeface="Verdana"/>
              </a:rPr>
              <a:t>The Research</a:t>
            </a:r>
          </a:p>
          <a:p>
            <a:pPr marL="177800" indent="-176400" algn="l">
              <a:lnSpc>
                <a:spcPts val="1500"/>
              </a:lnSpc>
              <a:spcAft>
                <a:spcPts val="1000"/>
              </a:spcAft>
              <a:buFont typeface="Arial" charset="0"/>
              <a:buChar char="•"/>
            </a:pPr>
            <a:r>
              <a:rPr lang="en-US" sz="1200" dirty="0" smtClean="0">
                <a:latin typeface="+mj-lt"/>
                <a:cs typeface="Verdana"/>
              </a:rPr>
              <a:t>In June 2011 </a:t>
            </a:r>
            <a:r>
              <a:rPr lang="en-US" sz="1200" dirty="0">
                <a:latin typeface="+mj-lt"/>
                <a:cs typeface="Verdana"/>
              </a:rPr>
              <a:t>Buzz Channel was commissioned by </a:t>
            </a:r>
            <a:r>
              <a:rPr lang="en-US" sz="1200" dirty="0" smtClean="0">
                <a:latin typeface="+mj-lt"/>
                <a:cs typeface="Verdana"/>
              </a:rPr>
              <a:t>Cadbury Dairy Milk to </a:t>
            </a:r>
            <a:r>
              <a:rPr lang="en-US" sz="1200" dirty="0" smtClean="0">
                <a:latin typeface="+mj-lt"/>
                <a:cs typeface="Verdana"/>
              </a:rPr>
              <a:t>conduct an online survey of New Zealanders</a:t>
            </a:r>
          </a:p>
          <a:p>
            <a:pPr marL="177800" indent="-176400">
              <a:lnSpc>
                <a:spcPts val="1500"/>
              </a:lnSpc>
              <a:spcAft>
                <a:spcPts val="1000"/>
              </a:spcAft>
              <a:buFont typeface="Arial" charset="0"/>
              <a:buChar char="•"/>
            </a:pPr>
            <a:r>
              <a:rPr lang="en-NZ" sz="1200" dirty="0" smtClean="0">
                <a:latin typeface="+mj-lt"/>
                <a:cs typeface="Verdana"/>
              </a:rPr>
              <a:t>The purpose of this survey was to elicit respondents views on their personal ‘sounds of joy’, as well as gauge reactions to different ‘sounds of joy’ as presented by the client</a:t>
            </a:r>
            <a:r>
              <a:rPr lang="en-AU" sz="1200" dirty="0" smtClean="0">
                <a:latin typeface="+mj-lt"/>
                <a:cs typeface="Verdana"/>
              </a:rPr>
              <a:t>.</a:t>
            </a:r>
            <a:endParaRPr lang="en-NZ" sz="1000" dirty="0" smtClean="0">
              <a:latin typeface="Verdana"/>
              <a:cs typeface="Verdana"/>
            </a:endParaRPr>
          </a:p>
          <a:p>
            <a:pPr marL="177800" lvl="1" indent="-176400">
              <a:lnSpc>
                <a:spcPts val="1500"/>
              </a:lnSpc>
              <a:spcAft>
                <a:spcPts val="1000"/>
              </a:spcAft>
            </a:pPr>
            <a:r>
              <a:rPr lang="en-US" sz="1400" b="1" dirty="0" smtClean="0">
                <a:solidFill>
                  <a:srgbClr val="60C2E6"/>
                </a:solidFill>
                <a:latin typeface="Verdana"/>
                <a:cs typeface="Verdana"/>
              </a:rPr>
              <a:t/>
            </a:r>
            <a:br>
              <a:rPr lang="en-US" sz="1400" b="1" dirty="0" smtClean="0">
                <a:solidFill>
                  <a:srgbClr val="60C2E6"/>
                </a:solidFill>
                <a:latin typeface="Verdana"/>
                <a:cs typeface="Verdana"/>
              </a:rPr>
            </a:br>
            <a:r>
              <a:rPr lang="en-US" sz="1400" b="1" dirty="0" smtClean="0">
                <a:solidFill>
                  <a:schemeClr val="accent1"/>
                </a:solidFill>
                <a:latin typeface="Verdana"/>
                <a:cs typeface="Verdana"/>
              </a:rPr>
              <a:t>The Participants</a:t>
            </a:r>
            <a:endParaRPr lang="en-US" sz="1000" dirty="0" smtClean="0">
              <a:solidFill>
                <a:schemeClr val="accent1"/>
              </a:solidFill>
              <a:latin typeface="Verdana"/>
              <a:cs typeface="Verdana"/>
            </a:endParaRPr>
          </a:p>
          <a:p>
            <a:pPr marL="177800" indent="-176400">
              <a:lnSpc>
                <a:spcPts val="1500"/>
              </a:lnSpc>
              <a:spcAft>
                <a:spcPts val="1000"/>
              </a:spcAft>
              <a:buFont typeface="Arial" charset="0"/>
              <a:buChar char="•"/>
            </a:pPr>
            <a:r>
              <a:rPr lang="en-NZ" sz="1200" dirty="0" smtClean="0">
                <a:cs typeface="Verdana"/>
              </a:rPr>
              <a:t>The survey participants were sourced from the Buzz Channel online panel</a:t>
            </a:r>
          </a:p>
          <a:p>
            <a:pPr marL="177800" indent="-176400">
              <a:lnSpc>
                <a:spcPts val="1500"/>
              </a:lnSpc>
              <a:spcAft>
                <a:spcPts val="1000"/>
              </a:spcAft>
              <a:buFont typeface="Arial" charset="0"/>
              <a:buChar char="•"/>
            </a:pPr>
            <a:r>
              <a:rPr lang="en-US" sz="1200" dirty="0" smtClean="0">
                <a:cs typeface="Verdana"/>
              </a:rPr>
              <a:t>507 people completed the survey</a:t>
            </a:r>
          </a:p>
          <a:p>
            <a:pPr marL="177800" indent="-176400">
              <a:lnSpc>
                <a:spcPts val="1500"/>
              </a:lnSpc>
              <a:spcAft>
                <a:spcPts val="1000"/>
              </a:spcAft>
              <a:buFont typeface="Arial" charset="0"/>
              <a:buChar char="•"/>
            </a:pPr>
            <a:r>
              <a:rPr lang="en-NZ" sz="1200" dirty="0" smtClean="0">
                <a:cs typeface="Verdana"/>
              </a:rPr>
              <a:t>A profile of the respondents is appended</a:t>
            </a:r>
          </a:p>
          <a:p>
            <a:pPr marL="177800" indent="-176400">
              <a:lnSpc>
                <a:spcPts val="1500"/>
              </a:lnSpc>
              <a:spcAft>
                <a:spcPts val="1000"/>
              </a:spcAft>
              <a:buFont typeface="Arial" charset="0"/>
              <a:buChar char="•"/>
            </a:pPr>
            <a:endParaRPr lang="en-NZ" sz="1000" dirty="0" smtClean="0">
              <a:latin typeface="Verdana"/>
              <a:cs typeface="Verdana"/>
            </a:endParaRPr>
          </a:p>
          <a:p>
            <a:pPr marL="177800" lvl="1" indent="-176400">
              <a:lnSpc>
                <a:spcPts val="1500"/>
              </a:lnSpc>
              <a:spcAft>
                <a:spcPts val="1000"/>
              </a:spcAft>
            </a:pPr>
            <a:endParaRPr lang="en-US" sz="1400" b="1" dirty="0" smtClean="0">
              <a:solidFill>
                <a:schemeClr val="accent1"/>
              </a:solidFill>
              <a:latin typeface="Verdana"/>
              <a:cs typeface="Verdana"/>
            </a:endParaRPr>
          </a:p>
          <a:p>
            <a:pPr marL="177800" lvl="1" indent="-176400">
              <a:lnSpc>
                <a:spcPts val="1500"/>
              </a:lnSpc>
              <a:spcAft>
                <a:spcPts val="1000"/>
              </a:spcAft>
            </a:pPr>
            <a:endParaRPr lang="en-US" sz="1400" b="1" dirty="0" smtClean="0">
              <a:solidFill>
                <a:schemeClr val="accent1"/>
              </a:solidFill>
              <a:latin typeface="Verdana"/>
              <a:cs typeface="Verdana"/>
            </a:endParaRPr>
          </a:p>
          <a:p>
            <a:pPr marL="177800" lvl="1" indent="-176400">
              <a:lnSpc>
                <a:spcPts val="1500"/>
              </a:lnSpc>
              <a:spcAft>
                <a:spcPts val="1000"/>
              </a:spcAft>
            </a:pPr>
            <a:endParaRPr lang="en-US" sz="1400" b="1" dirty="0" smtClean="0">
              <a:solidFill>
                <a:schemeClr val="accent1"/>
              </a:solidFill>
              <a:latin typeface="Verdana"/>
              <a:cs typeface="Verdana"/>
            </a:endParaRPr>
          </a:p>
          <a:p>
            <a:pPr marL="177800" lvl="1" indent="-176400">
              <a:lnSpc>
                <a:spcPts val="1500"/>
              </a:lnSpc>
              <a:spcAft>
                <a:spcPts val="1000"/>
              </a:spcAft>
            </a:pPr>
            <a:r>
              <a:rPr lang="en-US" sz="1400" b="1" dirty="0" smtClean="0">
                <a:solidFill>
                  <a:schemeClr val="accent1"/>
                </a:solidFill>
                <a:latin typeface="Verdana"/>
                <a:cs typeface="Verdana"/>
              </a:rPr>
              <a:t>The Results</a:t>
            </a:r>
            <a:endParaRPr lang="en-US" sz="1000" dirty="0" smtClean="0">
              <a:solidFill>
                <a:schemeClr val="accent1"/>
              </a:solidFill>
              <a:latin typeface="Verdana"/>
              <a:cs typeface="Verdana"/>
            </a:endParaRPr>
          </a:p>
          <a:p>
            <a:pPr marL="177800" indent="-176400">
              <a:lnSpc>
                <a:spcPts val="1500"/>
              </a:lnSpc>
              <a:spcAft>
                <a:spcPts val="1000"/>
              </a:spcAft>
              <a:buFont typeface="Arial" charset="0"/>
              <a:buChar char="•"/>
            </a:pPr>
            <a:r>
              <a:rPr lang="en-NZ" sz="1200" dirty="0" smtClean="0">
                <a:cs typeface="Verdana"/>
              </a:rPr>
              <a:t>This report provides an analysis of top-level results</a:t>
            </a:r>
          </a:p>
          <a:p>
            <a:pPr marL="177800" indent="-176400">
              <a:lnSpc>
                <a:spcPts val="1500"/>
              </a:lnSpc>
              <a:spcAft>
                <a:spcPts val="1000"/>
              </a:spcAft>
              <a:buFont typeface="Arial" charset="0"/>
              <a:buChar char="•"/>
            </a:pPr>
            <a:r>
              <a:rPr lang="en-NZ" sz="1200" dirty="0" smtClean="0">
                <a:solidFill>
                  <a:schemeClr val="accent1"/>
                </a:solidFill>
                <a:cs typeface="Verdana"/>
              </a:rPr>
              <a:t>The sample error is plus or minus 4.3%</a:t>
            </a:r>
          </a:p>
          <a:p>
            <a:pPr marL="177800" indent="-176400">
              <a:lnSpc>
                <a:spcPts val="1500"/>
              </a:lnSpc>
              <a:spcAft>
                <a:spcPts val="1000"/>
              </a:spcAft>
              <a:buFont typeface="Arial" charset="0"/>
              <a:buChar char="•"/>
            </a:pPr>
            <a:r>
              <a:rPr lang="en-NZ" sz="1200" dirty="0" smtClean="0">
                <a:cs typeface="Verdana"/>
              </a:rPr>
              <a:t>Open-ended comments have been analysed, coded and grouped in themes. </a:t>
            </a:r>
          </a:p>
          <a:p>
            <a:pPr marL="177800" indent="-176400">
              <a:lnSpc>
                <a:spcPts val="1500"/>
              </a:lnSpc>
              <a:spcAft>
                <a:spcPts val="1000"/>
              </a:spcAft>
              <a:buFont typeface="Arial" charset="0"/>
              <a:buChar char="•"/>
            </a:pPr>
            <a:r>
              <a:rPr lang="en-NZ" sz="1200" dirty="0" smtClean="0">
                <a:cs typeface="Verdana"/>
              </a:rPr>
              <a:t>There is a wealth of information in the open-ended comments, particularly with regards to placing sounds of joy in context.</a:t>
            </a:r>
          </a:p>
          <a:p>
            <a:pPr marL="177800" indent="-176400">
              <a:lnSpc>
                <a:spcPts val="1500"/>
              </a:lnSpc>
              <a:spcAft>
                <a:spcPts val="1000"/>
              </a:spcAft>
              <a:buFont typeface="Arial" charset="0"/>
              <a:buChar char="•"/>
            </a:pPr>
            <a:r>
              <a:rPr lang="en-NZ" sz="1200" dirty="0" smtClean="0">
                <a:cs typeface="Verdana"/>
              </a:rPr>
              <a:t>All open-ended comments are available on-line</a:t>
            </a:r>
          </a:p>
          <a:p>
            <a:pPr marL="177800" indent="-176400">
              <a:lnSpc>
                <a:spcPts val="1500"/>
              </a:lnSpc>
              <a:spcAft>
                <a:spcPts val="1000"/>
              </a:spcAft>
              <a:buFont typeface="Arial" charset="0"/>
              <a:buChar char="•"/>
            </a:pPr>
            <a:r>
              <a:rPr lang="en-US" sz="1200" dirty="0" smtClean="0">
                <a:cs typeface="Verdana"/>
              </a:rPr>
              <a:t>The analysis presented in this document has been undertaken independently by Buzz Channel</a:t>
            </a:r>
          </a:p>
          <a:p>
            <a:pPr marL="177800" indent="-176400">
              <a:lnSpc>
                <a:spcPts val="1500"/>
              </a:lnSpc>
              <a:spcAft>
                <a:spcPts val="1000"/>
              </a:spcAft>
            </a:pPr>
            <a:endParaRPr lang="en-NZ" sz="1000" dirty="0" smtClean="0">
              <a:latin typeface="Verdana"/>
              <a:cs typeface="Verdana"/>
            </a:endParaRPr>
          </a:p>
          <a:p>
            <a:pPr marL="177800" indent="-176400">
              <a:lnSpc>
                <a:spcPts val="1500"/>
              </a:lnSpc>
              <a:spcAft>
                <a:spcPts val="1000"/>
              </a:spcAft>
              <a:buFont typeface="Arial" charset="0"/>
              <a:buChar char="•"/>
            </a:pPr>
            <a:endParaRPr lang="en-US" sz="1000" dirty="0" smtClean="0">
              <a:latin typeface="Verdana"/>
              <a:cs typeface="Verdana"/>
            </a:endParaRPr>
          </a:p>
          <a:p>
            <a:pPr marL="177800" indent="-176400" algn="l">
              <a:lnSpc>
                <a:spcPts val="1500"/>
              </a:lnSpc>
              <a:spcAft>
                <a:spcPts val="1000"/>
              </a:spcAft>
              <a:buFont typeface="Arial" charset="0"/>
              <a:buChar char="•"/>
            </a:pPr>
            <a:endParaRPr lang="en-NZ" sz="1000" dirty="0">
              <a:latin typeface="Verdana"/>
              <a:cs typeface="Verdana"/>
            </a:endParaRPr>
          </a:p>
        </p:txBody>
      </p:sp>
      <p:cxnSp>
        <p:nvCxnSpPr>
          <p:cNvPr id="12" name="Straight Connector 11"/>
          <p:cNvCxnSpPr/>
          <p:nvPr/>
        </p:nvCxnSpPr>
        <p:spPr>
          <a:xfrm>
            <a:off x="309032" y="651117"/>
            <a:ext cx="8530167" cy="1588"/>
          </a:xfrm>
          <a:prstGeom prst="line">
            <a:avLst/>
          </a:prstGeom>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86BF1253-D408-A240-A7DC-F97097AC25A5}" type="slidenum">
              <a:rPr lang="en-US" smtClean="0"/>
              <a:pPr/>
              <a:t>2</a:t>
            </a:fld>
            <a:endParaRPr lang="en-US" dirty="0"/>
          </a:p>
        </p:txBody>
      </p:sp>
      <p:pic>
        <p:nvPicPr>
          <p:cNvPr id="6" name="Picture 8" descr="buzzchannel_email_logo.jpg"/>
          <p:cNvPicPr>
            <a:picLocks noChangeAspect="1"/>
          </p:cNvPicPr>
          <p:nvPr/>
        </p:nvPicPr>
        <p:blipFill>
          <a:blip r:embed="rId2" cstate="print"/>
          <a:srcRect/>
          <a:stretch>
            <a:fillRect/>
          </a:stretch>
        </p:blipFill>
        <p:spPr bwMode="auto">
          <a:xfrm>
            <a:off x="6699448" y="6093296"/>
            <a:ext cx="1905000" cy="5826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68760"/>
            <a:ext cx="8229600" cy="5112568"/>
          </a:xfrm>
        </p:spPr>
        <p:txBody>
          <a:bodyPr>
            <a:normAutofit lnSpcReduction="10000"/>
          </a:bodyPr>
          <a:lstStyle/>
          <a:p>
            <a:pPr>
              <a:spcBef>
                <a:spcPts val="600"/>
              </a:spcBef>
              <a:spcAft>
                <a:spcPts val="600"/>
              </a:spcAft>
            </a:pPr>
            <a:r>
              <a:rPr lang="en-NZ" sz="1600" dirty="0" smtClean="0">
                <a:latin typeface="Calibri" pitchFamily="34" charset="0"/>
                <a:cs typeface="Calibri" pitchFamily="34" charset="0"/>
              </a:rPr>
              <a:t>The sound of children’s laughter is most likely to be chosen by respondents (both prompted and unprompted) as their favourite sound of joy. Note that, unprompted, respondents were also likely to nominate “laughter”, and “babies laughter” or “babies giggling”. </a:t>
            </a:r>
          </a:p>
          <a:p>
            <a:pPr lvl="1">
              <a:spcBef>
                <a:spcPts val="600"/>
              </a:spcBef>
              <a:spcAft>
                <a:spcPts val="600"/>
              </a:spcAft>
            </a:pPr>
            <a:r>
              <a:rPr lang="en-NZ" sz="1200" dirty="0" smtClean="0">
                <a:latin typeface="Calibri" pitchFamily="34" charset="0"/>
                <a:cs typeface="Calibri" pitchFamily="34" charset="0"/>
              </a:rPr>
              <a:t>Laughter was chosen because it represents  “genuine joy” and makes the listener  also feel happy. For some respondents, laughter also represents safety, brings back good memories and can lift or brighten their spirits.</a:t>
            </a:r>
          </a:p>
          <a:p>
            <a:pPr>
              <a:spcBef>
                <a:spcPts val="600"/>
              </a:spcBef>
              <a:spcAft>
                <a:spcPts val="600"/>
              </a:spcAft>
            </a:pPr>
            <a:r>
              <a:rPr lang="en-NZ" sz="1600" dirty="0" smtClean="0">
                <a:latin typeface="Calibri" pitchFamily="34" charset="0"/>
                <a:cs typeface="Calibri" pitchFamily="34" charset="0"/>
              </a:rPr>
              <a:t>Overall, “music” was the second, unprompted, choice for respondents. This is slightly problematic, however, in that there is much variation among respondents as to which </a:t>
            </a:r>
            <a:r>
              <a:rPr lang="en-NZ" sz="1600" i="1" dirty="0" smtClean="0">
                <a:latin typeface="Calibri" pitchFamily="34" charset="0"/>
                <a:cs typeface="Calibri" pitchFamily="34" charset="0"/>
              </a:rPr>
              <a:t>types</a:t>
            </a:r>
            <a:r>
              <a:rPr lang="en-NZ" sz="1600" dirty="0" smtClean="0">
                <a:latin typeface="Calibri" pitchFamily="34" charset="0"/>
                <a:cs typeface="Calibri" pitchFamily="34" charset="0"/>
              </a:rPr>
              <a:t> of music represent joy. </a:t>
            </a:r>
          </a:p>
          <a:p>
            <a:pPr lvl="1">
              <a:spcBef>
                <a:spcPts val="600"/>
              </a:spcBef>
              <a:spcAft>
                <a:spcPts val="600"/>
              </a:spcAft>
            </a:pPr>
            <a:r>
              <a:rPr lang="en-NZ" sz="1200" dirty="0" smtClean="0">
                <a:latin typeface="Calibri" pitchFamily="34" charset="0"/>
                <a:cs typeface="Calibri" pitchFamily="34" charset="0"/>
              </a:rPr>
              <a:t>Music  (in general) was chosen because it made respondents feel “happy”. Different types of music stirred different emotions for respondents. For example, bagpipes made them feel “proud”, choir music and opera were “uplifting” and “joyful”, and pop music was most likely to be chosen because of the memories it invokes for the listener.</a:t>
            </a:r>
          </a:p>
          <a:p>
            <a:pPr>
              <a:spcBef>
                <a:spcPts val="600"/>
              </a:spcBef>
              <a:spcAft>
                <a:spcPts val="600"/>
              </a:spcAft>
            </a:pPr>
            <a:r>
              <a:rPr lang="en-NZ" sz="1600" dirty="0" smtClean="0">
                <a:latin typeface="Calibri" pitchFamily="34" charset="0"/>
                <a:cs typeface="Calibri" pitchFamily="34" charset="0"/>
              </a:rPr>
              <a:t>Birdsong was the third choice (unprompted) for respondents, while “native birdsong” was second choice (prompted).</a:t>
            </a:r>
          </a:p>
          <a:p>
            <a:pPr lvl="1">
              <a:spcBef>
                <a:spcPts val="600"/>
              </a:spcBef>
              <a:spcAft>
                <a:spcPts val="600"/>
              </a:spcAft>
            </a:pPr>
            <a:r>
              <a:rPr lang="en-NZ" sz="800" dirty="0" smtClean="0">
                <a:latin typeface="Calibri" pitchFamily="34" charset="0"/>
                <a:cs typeface="Calibri" pitchFamily="34" charset="0"/>
              </a:rPr>
              <a:t> </a:t>
            </a:r>
            <a:r>
              <a:rPr lang="en-NZ" sz="1200" dirty="0" smtClean="0">
                <a:latin typeface="Calibri" pitchFamily="34" charset="0"/>
                <a:cs typeface="Calibri" pitchFamily="34" charset="0"/>
              </a:rPr>
              <a:t>Respondents were most likely to suggest the song of the </a:t>
            </a:r>
            <a:r>
              <a:rPr lang="en-NZ" sz="1200" dirty="0" err="1" smtClean="0">
                <a:latin typeface="Calibri" pitchFamily="34" charset="0"/>
                <a:cs typeface="Calibri" pitchFamily="34" charset="0"/>
              </a:rPr>
              <a:t>Tui</a:t>
            </a:r>
            <a:r>
              <a:rPr lang="en-NZ" sz="1200" dirty="0" smtClean="0">
                <a:latin typeface="Calibri" pitchFamily="34" charset="0"/>
                <a:cs typeface="Calibri" pitchFamily="34" charset="0"/>
              </a:rPr>
              <a:t> as their favourite birdsong. This was chosen because it was calming and is particularly special to the New Zealand landscape. </a:t>
            </a:r>
          </a:p>
          <a:p>
            <a:pPr>
              <a:spcBef>
                <a:spcPts val="600"/>
              </a:spcBef>
              <a:spcAft>
                <a:spcPts val="600"/>
              </a:spcAft>
            </a:pPr>
            <a:r>
              <a:rPr lang="en-NZ" sz="1600" dirty="0" smtClean="0">
                <a:latin typeface="Calibri" pitchFamily="34" charset="0"/>
                <a:cs typeface="Calibri" pitchFamily="34" charset="0"/>
              </a:rPr>
              <a:t>Sounds of water (waves, streams, waterfalls) was the fourth choice (unprompted) for respondents, while the “sound of waves breaking” was the third choice (prompted)</a:t>
            </a:r>
          </a:p>
          <a:p>
            <a:pPr lvl="1">
              <a:spcBef>
                <a:spcPts val="600"/>
              </a:spcBef>
              <a:spcAft>
                <a:spcPts val="600"/>
              </a:spcAft>
            </a:pPr>
            <a:r>
              <a:rPr lang="en-NZ" sz="1200" dirty="0" smtClean="0">
                <a:latin typeface="Calibri" pitchFamily="34" charset="0"/>
                <a:cs typeface="Calibri" pitchFamily="34" charset="0"/>
              </a:rPr>
              <a:t>These sounds were chosen because they were relaxing and they invoke memories of the beach or the bush. One respondent likened the sound of waves breaking to the “earth’s breathing”.</a:t>
            </a:r>
          </a:p>
          <a:p>
            <a:pPr lvl="1">
              <a:spcBef>
                <a:spcPts val="600"/>
              </a:spcBef>
              <a:spcAft>
                <a:spcPts val="600"/>
              </a:spcAft>
            </a:pPr>
            <a:endParaRPr lang="en-NZ" sz="1200" dirty="0" smtClean="0">
              <a:latin typeface="Calibri" pitchFamily="34" charset="0"/>
              <a:cs typeface="Calibri" pitchFamily="34" charset="0"/>
            </a:endParaRPr>
          </a:p>
        </p:txBody>
      </p:sp>
      <p:sp>
        <p:nvSpPr>
          <p:cNvPr id="3" name="Title 2"/>
          <p:cNvSpPr>
            <a:spLocks noGrp="1"/>
          </p:cNvSpPr>
          <p:nvPr>
            <p:ph type="title"/>
          </p:nvPr>
        </p:nvSpPr>
        <p:spPr/>
        <p:txBody>
          <a:bodyPr>
            <a:normAutofit/>
          </a:bodyPr>
          <a:lstStyle/>
          <a:p>
            <a:r>
              <a:rPr lang="en-NZ" dirty="0" smtClean="0"/>
              <a:t>Key insights</a:t>
            </a:r>
            <a:endParaRPr lang="en-NZ" dirty="0"/>
          </a:p>
        </p:txBody>
      </p:sp>
      <p:pic>
        <p:nvPicPr>
          <p:cNvPr id="4" name="Picture 8" descr="buzzchannel_email_logo.jpg"/>
          <p:cNvPicPr>
            <a:picLocks noChangeAspect="1"/>
          </p:cNvPicPr>
          <p:nvPr/>
        </p:nvPicPr>
        <p:blipFill>
          <a:blip r:embed="rId2" cstate="print"/>
          <a:srcRect/>
          <a:stretch>
            <a:fillRect/>
          </a:stretch>
        </p:blipFill>
        <p:spPr bwMode="auto">
          <a:xfrm>
            <a:off x="6699448" y="6093296"/>
            <a:ext cx="1905000" cy="5826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NZ" dirty="0" smtClean="0"/>
              <a:t>Sounds of Joy </a:t>
            </a:r>
            <a:r>
              <a:rPr lang="en-NZ" sz="2200" dirty="0" smtClean="0"/>
              <a:t>(unprompted)</a:t>
            </a:r>
            <a:r>
              <a:rPr lang="en-NZ" dirty="0" smtClean="0"/>
              <a:t>	</a:t>
            </a:r>
            <a:endParaRPr lang="en-NZ" dirty="0"/>
          </a:p>
        </p:txBody>
      </p:sp>
      <p:sp>
        <p:nvSpPr>
          <p:cNvPr id="4" name="Content Placeholder 1"/>
          <p:cNvSpPr txBox="1">
            <a:spLocks/>
          </p:cNvSpPr>
          <p:nvPr/>
        </p:nvSpPr>
        <p:spPr>
          <a:xfrm>
            <a:off x="609600" y="1340768"/>
            <a:ext cx="8229600" cy="4525963"/>
          </a:xfrm>
          <a:prstGeom prst="rect">
            <a:avLst/>
          </a:prstGeom>
        </p:spPr>
        <p:txBody>
          <a:bodyPr vert="horz">
            <a:normAutofit/>
          </a:bodyPr>
          <a:lstStyle/>
          <a:p>
            <a:pPr marL="365760" marR="0" lvl="0" indent="-256032" algn="l" defTabSz="914400" rtl="0" eaLnBrk="1" fontAlgn="auto" latinLnBrk="0" hangingPunct="1">
              <a:lnSpc>
                <a:spcPct val="100000"/>
              </a:lnSpc>
              <a:spcBef>
                <a:spcPts val="600"/>
              </a:spcBef>
              <a:spcAft>
                <a:spcPts val="600"/>
              </a:spcAft>
              <a:buClr>
                <a:schemeClr val="accent1"/>
              </a:buClr>
              <a:buSzPct val="68000"/>
              <a:buFont typeface="Wingdings 3"/>
              <a:buChar char=""/>
              <a:tabLst/>
              <a:defRPr/>
            </a:pPr>
            <a:r>
              <a:rPr kumimoji="0" lang="en-NZ" sz="2700" b="0" i="0" u="none" strike="noStrike" kern="1200" cap="none" spc="0" normalizeH="0" baseline="0" noProof="0" dirty="0" smtClean="0">
                <a:ln>
                  <a:noFill/>
                </a:ln>
                <a:solidFill>
                  <a:schemeClr val="tx1"/>
                </a:solidFill>
                <a:effectLst/>
                <a:uLnTx/>
                <a:uFillTx/>
                <a:latin typeface="+mn-lt"/>
                <a:ea typeface="+mn-ea"/>
                <a:cs typeface="+mn-cs"/>
              </a:rPr>
              <a:t>Respondents were asked (unprompted) to name their three favourite sounds of joy</a:t>
            </a:r>
            <a:endParaRPr kumimoji="0" lang="en-NZ" sz="27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5" name="Table 4"/>
          <p:cNvGraphicFramePr>
            <a:graphicFrameLocks noGrp="1"/>
          </p:cNvGraphicFramePr>
          <p:nvPr/>
        </p:nvGraphicFramePr>
        <p:xfrm>
          <a:off x="539552" y="2348880"/>
          <a:ext cx="2448271" cy="1872136"/>
        </p:xfrm>
        <a:graphic>
          <a:graphicData uri="http://schemas.openxmlformats.org/drawingml/2006/table">
            <a:tbl>
              <a:tblPr firstRow="1" bandRow="1">
                <a:effectLst>
                  <a:outerShdw blurRad="50800" dist="38100" dir="2700000" algn="tl" rotWithShape="0">
                    <a:prstClr val="black">
                      <a:alpha val="40000"/>
                    </a:prstClr>
                  </a:outerShdw>
                </a:effectLst>
                <a:tableStyleId>{72833802-FEF1-4C79-8D5D-14CF1EAF98D9}</a:tableStyleId>
              </a:tblPr>
              <a:tblGrid>
                <a:gridCol w="421898"/>
                <a:gridCol w="1604475"/>
                <a:gridCol w="421898"/>
              </a:tblGrid>
              <a:tr h="371603">
                <a:tc>
                  <a:txBody>
                    <a:bodyPr/>
                    <a:lstStyle/>
                    <a:p>
                      <a:pPr algn="ctr"/>
                      <a:endParaRPr lang="en-NZ" sz="1200" dirty="0">
                        <a:solidFill>
                          <a:schemeClr val="tx1"/>
                        </a:solidFill>
                      </a:endParaRPr>
                    </a:p>
                  </a:txBody>
                  <a:tcPr vert="vert270" anchor="ctr"/>
                </a:tc>
                <a:tc>
                  <a:txBody>
                    <a:bodyPr/>
                    <a:lstStyle/>
                    <a:p>
                      <a:pPr algn="ctr"/>
                      <a:r>
                        <a:rPr kumimoji="0" lang="en-NZ" sz="1200" b="1" kern="1200" dirty="0" smtClean="0">
                          <a:solidFill>
                            <a:schemeClr val="tx1"/>
                          </a:solidFill>
                          <a:latin typeface="+mn-lt"/>
                          <a:ea typeface="+mn-ea"/>
                          <a:cs typeface="+mn-cs"/>
                        </a:rPr>
                        <a:t>Sound (1)</a:t>
                      </a:r>
                      <a:endParaRPr kumimoji="0" lang="en-NZ" sz="1200" b="1" kern="1200" dirty="0">
                        <a:solidFill>
                          <a:schemeClr val="tx1"/>
                        </a:solidFill>
                        <a:latin typeface="+mn-lt"/>
                        <a:ea typeface="+mn-ea"/>
                        <a:cs typeface="+mn-cs"/>
                      </a:endParaRPr>
                    </a:p>
                  </a:txBody>
                  <a:tcPr anchor="ctr"/>
                </a:tc>
                <a:tc>
                  <a:txBody>
                    <a:bodyPr/>
                    <a:lstStyle/>
                    <a:p>
                      <a:pPr algn="ctr"/>
                      <a:r>
                        <a:rPr kumimoji="0" lang="en-NZ" sz="1200" b="1" kern="1200" dirty="0" smtClean="0">
                          <a:solidFill>
                            <a:schemeClr val="tx1"/>
                          </a:solidFill>
                          <a:latin typeface="+mn-lt"/>
                          <a:ea typeface="+mn-ea"/>
                          <a:cs typeface="+mn-cs"/>
                        </a:rPr>
                        <a:t>n=</a:t>
                      </a:r>
                      <a:endParaRPr kumimoji="0" lang="en-NZ" sz="1200" b="1" kern="1200" dirty="0">
                        <a:solidFill>
                          <a:schemeClr val="tx1"/>
                        </a:solidFill>
                        <a:latin typeface="+mn-lt"/>
                        <a:ea typeface="+mn-ea"/>
                        <a:cs typeface="+mn-cs"/>
                      </a:endParaRPr>
                    </a:p>
                  </a:txBody>
                  <a:tcPr anchor="ct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1</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Laughter </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215</a:t>
                      </a:r>
                    </a:p>
                  </a:txBody>
                  <a:tcPr marL="9525" marR="9525" marT="9525" marB="0" anchor="ctr">
                    <a:solidFill>
                      <a:schemeClr val="bg1"/>
                    </a:solidFill>
                  </a:tcP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2</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Birdsong </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94</a:t>
                      </a:r>
                    </a:p>
                  </a:txBody>
                  <a:tcPr marL="9525" marR="9525" marT="9525" marB="0" anchor="ctr">
                    <a:solidFill>
                      <a:schemeClr val="bg1"/>
                    </a:solidFill>
                  </a:tcP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3</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Waves/river/waterfall</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29</a:t>
                      </a:r>
                    </a:p>
                  </a:txBody>
                  <a:tcPr marL="9525" marR="9525" marT="9525" marB="0" anchor="ctr">
                    <a:solidFill>
                      <a:schemeClr val="bg1"/>
                    </a:solidFill>
                  </a:tcP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4</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Music</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67</a:t>
                      </a:r>
                    </a:p>
                  </a:txBody>
                  <a:tcPr marL="9525" marR="9525" marT="9525" marB="0" anchor="ctr">
                    <a:solidFill>
                      <a:schemeClr val="bg1"/>
                    </a:solidFill>
                  </a:tcP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5</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Sounds of friends &amp; family</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34</a:t>
                      </a:r>
                    </a:p>
                  </a:txBody>
                  <a:tcPr marL="9525" marR="9525" marT="9525" marB="0" anchor="ctr">
                    <a:solidFill>
                      <a:schemeClr val="bg1"/>
                    </a:solidFill>
                  </a:tcPr>
                </a:tc>
              </a:tr>
            </a:tbl>
          </a:graphicData>
        </a:graphic>
      </p:graphicFrame>
      <p:graphicFrame>
        <p:nvGraphicFramePr>
          <p:cNvPr id="6" name="Table 5"/>
          <p:cNvGraphicFramePr>
            <a:graphicFrameLocks noGrp="1"/>
          </p:cNvGraphicFramePr>
          <p:nvPr/>
        </p:nvGraphicFramePr>
        <p:xfrm>
          <a:off x="3491880" y="2348880"/>
          <a:ext cx="2448272" cy="1872136"/>
        </p:xfrm>
        <a:graphic>
          <a:graphicData uri="http://schemas.openxmlformats.org/drawingml/2006/table">
            <a:tbl>
              <a:tblPr firstRow="1" bandRow="1">
                <a:effectLst>
                  <a:outerShdw blurRad="50800" dist="38100" dir="2700000" algn="tl" rotWithShape="0">
                    <a:prstClr val="black">
                      <a:alpha val="40000"/>
                    </a:prstClr>
                  </a:outerShdw>
                </a:effectLst>
                <a:tableStyleId>{72833802-FEF1-4C79-8D5D-14CF1EAF98D9}</a:tableStyleId>
              </a:tblPr>
              <a:tblGrid>
                <a:gridCol w="421898"/>
                <a:gridCol w="1604476"/>
                <a:gridCol w="421898"/>
              </a:tblGrid>
              <a:tr h="371603">
                <a:tc>
                  <a:txBody>
                    <a:bodyPr/>
                    <a:lstStyle/>
                    <a:p>
                      <a:pPr algn="ctr"/>
                      <a:endParaRPr lang="en-NZ" sz="1200" dirty="0">
                        <a:solidFill>
                          <a:schemeClr val="tx1"/>
                        </a:solidFill>
                      </a:endParaRPr>
                    </a:p>
                  </a:txBody>
                  <a:tcPr vert="vert270" anchor="ctr"/>
                </a:tc>
                <a:tc>
                  <a:txBody>
                    <a:bodyPr/>
                    <a:lstStyle/>
                    <a:p>
                      <a:pPr algn="ctr"/>
                      <a:r>
                        <a:rPr kumimoji="0" lang="en-NZ" sz="1200" b="1" kern="1200" dirty="0" smtClean="0">
                          <a:solidFill>
                            <a:schemeClr val="tx1"/>
                          </a:solidFill>
                          <a:latin typeface="+mn-lt"/>
                          <a:ea typeface="+mn-ea"/>
                          <a:cs typeface="+mn-cs"/>
                        </a:rPr>
                        <a:t>Sound (2)</a:t>
                      </a:r>
                      <a:endParaRPr kumimoji="0" lang="en-NZ" sz="1200" b="1" kern="1200" dirty="0">
                        <a:solidFill>
                          <a:schemeClr val="tx1"/>
                        </a:solidFill>
                        <a:latin typeface="+mn-lt"/>
                        <a:ea typeface="+mn-ea"/>
                        <a:cs typeface="+mn-cs"/>
                      </a:endParaRPr>
                    </a:p>
                  </a:txBody>
                  <a:tcPr anchor="ctr"/>
                </a:tc>
                <a:tc>
                  <a:txBody>
                    <a:bodyPr/>
                    <a:lstStyle/>
                    <a:p>
                      <a:pPr algn="ctr"/>
                      <a:r>
                        <a:rPr kumimoji="0" lang="en-NZ" sz="1200" b="1" kern="1200" dirty="0" smtClean="0">
                          <a:solidFill>
                            <a:schemeClr val="tx1"/>
                          </a:solidFill>
                          <a:latin typeface="+mn-lt"/>
                          <a:ea typeface="+mn-ea"/>
                          <a:cs typeface="+mn-cs"/>
                        </a:rPr>
                        <a:t>n=</a:t>
                      </a:r>
                      <a:endParaRPr kumimoji="0" lang="en-NZ" sz="1200" b="1" kern="1200" dirty="0">
                        <a:solidFill>
                          <a:schemeClr val="tx1"/>
                        </a:solidFill>
                        <a:latin typeface="+mn-lt"/>
                        <a:ea typeface="+mn-ea"/>
                        <a:cs typeface="+mn-cs"/>
                      </a:endParaRPr>
                    </a:p>
                  </a:txBody>
                  <a:tcPr anchor="ct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1</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Music</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108</a:t>
                      </a:r>
                    </a:p>
                  </a:txBody>
                  <a:tcPr marL="9525" marR="9525" marT="9525" marB="0" anchor="ctr">
                    <a:solidFill>
                      <a:schemeClr val="bg1"/>
                    </a:solidFill>
                  </a:tcP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2</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Laughter</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87</a:t>
                      </a:r>
                    </a:p>
                  </a:txBody>
                  <a:tcPr marL="9525" marR="9525" marT="9525" marB="0" anchor="ctr">
                    <a:solidFill>
                      <a:schemeClr val="bg1"/>
                    </a:solidFill>
                  </a:tcP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3</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Birdsong</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82</a:t>
                      </a:r>
                    </a:p>
                  </a:txBody>
                  <a:tcPr marL="9525" marR="9525" marT="9525" marB="0" anchor="ctr">
                    <a:solidFill>
                      <a:schemeClr val="bg1"/>
                    </a:solidFill>
                  </a:tcP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4</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Waves/river/waterfall</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66</a:t>
                      </a:r>
                    </a:p>
                  </a:txBody>
                  <a:tcPr marL="9525" marR="9525" marT="9525" marB="0" anchor="ctr">
                    <a:solidFill>
                      <a:schemeClr val="bg1"/>
                    </a:solidFill>
                  </a:tcP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5</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Sounds of friends &amp; family</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42</a:t>
                      </a:r>
                    </a:p>
                  </a:txBody>
                  <a:tcPr marL="9525" marR="9525" marT="9525" marB="0" anchor="ctr">
                    <a:solidFill>
                      <a:schemeClr val="bg1"/>
                    </a:solidFill>
                  </a:tcPr>
                </a:tc>
              </a:tr>
            </a:tbl>
          </a:graphicData>
        </a:graphic>
      </p:graphicFrame>
      <p:graphicFrame>
        <p:nvGraphicFramePr>
          <p:cNvPr id="7" name="Table 6"/>
          <p:cNvGraphicFramePr>
            <a:graphicFrameLocks noGrp="1"/>
          </p:cNvGraphicFramePr>
          <p:nvPr/>
        </p:nvGraphicFramePr>
        <p:xfrm>
          <a:off x="6372200" y="2348952"/>
          <a:ext cx="2448272" cy="1872136"/>
        </p:xfrm>
        <a:graphic>
          <a:graphicData uri="http://schemas.openxmlformats.org/drawingml/2006/table">
            <a:tbl>
              <a:tblPr firstRow="1" bandRow="1">
                <a:effectLst>
                  <a:outerShdw blurRad="50800" dist="38100" dir="2700000" algn="tl" rotWithShape="0">
                    <a:prstClr val="black">
                      <a:alpha val="40000"/>
                    </a:prstClr>
                  </a:outerShdw>
                </a:effectLst>
                <a:tableStyleId>{72833802-FEF1-4C79-8D5D-14CF1EAF98D9}</a:tableStyleId>
              </a:tblPr>
              <a:tblGrid>
                <a:gridCol w="421898"/>
                <a:gridCol w="1604476"/>
                <a:gridCol w="421898"/>
              </a:tblGrid>
              <a:tr h="371603">
                <a:tc>
                  <a:txBody>
                    <a:bodyPr/>
                    <a:lstStyle/>
                    <a:p>
                      <a:pPr algn="ctr"/>
                      <a:endParaRPr lang="en-NZ" sz="1200" dirty="0">
                        <a:solidFill>
                          <a:schemeClr val="tx1"/>
                        </a:solidFill>
                      </a:endParaRPr>
                    </a:p>
                  </a:txBody>
                  <a:tcPr vert="vert270" anchor="ctr"/>
                </a:tc>
                <a:tc>
                  <a:txBody>
                    <a:bodyPr/>
                    <a:lstStyle/>
                    <a:p>
                      <a:pPr algn="ctr"/>
                      <a:r>
                        <a:rPr kumimoji="0" lang="en-NZ" sz="1200" b="1" kern="1200" dirty="0" smtClean="0">
                          <a:solidFill>
                            <a:schemeClr val="tx1"/>
                          </a:solidFill>
                          <a:latin typeface="+mn-lt"/>
                          <a:ea typeface="+mn-ea"/>
                          <a:cs typeface="+mn-cs"/>
                        </a:rPr>
                        <a:t>Sound (3)</a:t>
                      </a:r>
                      <a:endParaRPr kumimoji="0" lang="en-NZ" sz="1200" b="1" kern="1200" dirty="0">
                        <a:solidFill>
                          <a:schemeClr val="tx1"/>
                        </a:solidFill>
                        <a:latin typeface="+mn-lt"/>
                        <a:ea typeface="+mn-ea"/>
                        <a:cs typeface="+mn-cs"/>
                      </a:endParaRPr>
                    </a:p>
                  </a:txBody>
                  <a:tcPr anchor="ctr"/>
                </a:tc>
                <a:tc>
                  <a:txBody>
                    <a:bodyPr/>
                    <a:lstStyle/>
                    <a:p>
                      <a:pPr algn="ctr"/>
                      <a:r>
                        <a:rPr kumimoji="0" lang="en-NZ" sz="1200" b="1" kern="1200" dirty="0" smtClean="0">
                          <a:solidFill>
                            <a:schemeClr val="tx1"/>
                          </a:solidFill>
                          <a:latin typeface="+mn-lt"/>
                          <a:ea typeface="+mn-ea"/>
                          <a:cs typeface="+mn-cs"/>
                        </a:rPr>
                        <a:t>n=</a:t>
                      </a:r>
                      <a:endParaRPr kumimoji="0" lang="en-NZ" sz="1200" b="1" kern="1200" dirty="0">
                        <a:solidFill>
                          <a:schemeClr val="tx1"/>
                        </a:solidFill>
                        <a:latin typeface="+mn-lt"/>
                        <a:ea typeface="+mn-ea"/>
                        <a:cs typeface="+mn-cs"/>
                      </a:endParaRPr>
                    </a:p>
                  </a:txBody>
                  <a:tcPr anchor="ct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1</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Music</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117</a:t>
                      </a:r>
                    </a:p>
                  </a:txBody>
                  <a:tcPr marL="9525" marR="9525" marT="9525" marB="0" anchor="ctr">
                    <a:solidFill>
                      <a:schemeClr val="bg1"/>
                    </a:solidFill>
                  </a:tcP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2</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Birdsong</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62</a:t>
                      </a:r>
                    </a:p>
                  </a:txBody>
                  <a:tcPr marL="9525" marR="9525" marT="9525" marB="0" anchor="ctr">
                    <a:solidFill>
                      <a:schemeClr val="bg1"/>
                    </a:solidFill>
                  </a:tcPr>
                </a:tc>
              </a:tr>
              <a:tr h="281312">
                <a:tc>
                  <a:txBody>
                    <a:bodyPr/>
                    <a:lstStyle/>
                    <a:p>
                      <a:r>
                        <a:rPr kumimoji="0" lang="en-NZ" sz="1200" b="1" kern="1200" baseline="0" smtClean="0">
                          <a:solidFill>
                            <a:schemeClr val="tx1"/>
                          </a:solidFill>
                          <a:latin typeface="Calibri" pitchFamily="34" charset="0"/>
                          <a:ea typeface="+mn-ea"/>
                          <a:cs typeface="Calibri" pitchFamily="34" charset="0"/>
                        </a:rPr>
                        <a:t>3</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Sounds of friends &amp; family</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60</a:t>
                      </a:r>
                    </a:p>
                  </a:txBody>
                  <a:tcPr marL="9525" marR="9525" marT="9525" marB="0" anchor="ctr">
                    <a:solidFill>
                      <a:schemeClr val="bg1"/>
                    </a:solidFill>
                  </a:tcP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4</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Laughter</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50</a:t>
                      </a:r>
                    </a:p>
                  </a:txBody>
                  <a:tcPr marL="9525" marR="9525" marT="9525" marB="0" anchor="ctr">
                    <a:solidFill>
                      <a:schemeClr val="bg1"/>
                    </a:solidFill>
                  </a:tcP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5</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Waves/river/waterfall</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43</a:t>
                      </a:r>
                    </a:p>
                  </a:txBody>
                  <a:tcPr marL="9525" marR="9525" marT="9525" marB="0" anchor="ctr">
                    <a:solidFill>
                      <a:schemeClr val="bg1"/>
                    </a:solidFill>
                  </a:tcPr>
                </a:tc>
              </a:tr>
            </a:tbl>
          </a:graphicData>
        </a:graphic>
      </p:graphicFrame>
      <p:graphicFrame>
        <p:nvGraphicFramePr>
          <p:cNvPr id="8" name="Table 7"/>
          <p:cNvGraphicFramePr>
            <a:graphicFrameLocks noGrp="1"/>
          </p:cNvGraphicFramePr>
          <p:nvPr/>
        </p:nvGraphicFramePr>
        <p:xfrm>
          <a:off x="539552" y="4725144"/>
          <a:ext cx="8280920" cy="1778163"/>
        </p:xfrm>
        <a:graphic>
          <a:graphicData uri="http://schemas.openxmlformats.org/drawingml/2006/table">
            <a:tbl>
              <a:tblPr firstRow="1" bandRow="1">
                <a:effectLst>
                  <a:outerShdw blurRad="50800" dist="38100" dir="2700000" algn="tl" rotWithShape="0">
                    <a:prstClr val="black">
                      <a:alpha val="40000"/>
                    </a:prstClr>
                  </a:outerShdw>
                </a:effectLst>
                <a:tableStyleId>{72833802-FEF1-4C79-8D5D-14CF1EAF98D9}</a:tableStyleId>
              </a:tblPr>
              <a:tblGrid>
                <a:gridCol w="534252"/>
                <a:gridCol w="6319660"/>
                <a:gridCol w="1427008"/>
              </a:tblGrid>
              <a:tr h="371603">
                <a:tc>
                  <a:txBody>
                    <a:bodyPr/>
                    <a:lstStyle/>
                    <a:p>
                      <a:pPr algn="ctr"/>
                      <a:endParaRPr lang="en-NZ" sz="1200" dirty="0">
                        <a:solidFill>
                          <a:schemeClr val="tx1"/>
                        </a:solidFill>
                      </a:endParaRPr>
                    </a:p>
                  </a:txBody>
                  <a:tcPr vert="vert270" anchor="ctr"/>
                </a:tc>
                <a:tc>
                  <a:txBody>
                    <a:bodyPr/>
                    <a:lstStyle/>
                    <a:p>
                      <a:pPr algn="ctr"/>
                      <a:r>
                        <a:rPr kumimoji="0" lang="en-NZ" sz="1200" b="1" kern="1200" dirty="0" smtClean="0">
                          <a:solidFill>
                            <a:schemeClr val="tx1"/>
                          </a:solidFill>
                          <a:latin typeface="+mn-lt"/>
                          <a:ea typeface="+mn-ea"/>
                          <a:cs typeface="+mn-cs"/>
                        </a:rPr>
                        <a:t>Overall</a:t>
                      </a:r>
                      <a:endParaRPr kumimoji="0" lang="en-NZ" sz="1200" b="1" kern="1200" dirty="0">
                        <a:solidFill>
                          <a:schemeClr val="tx1"/>
                        </a:solidFill>
                        <a:latin typeface="+mn-lt"/>
                        <a:ea typeface="+mn-ea"/>
                        <a:cs typeface="+mn-cs"/>
                      </a:endParaRPr>
                    </a:p>
                  </a:txBody>
                  <a:tcPr anchor="ctr"/>
                </a:tc>
                <a:tc>
                  <a:txBody>
                    <a:bodyPr/>
                    <a:lstStyle/>
                    <a:p>
                      <a:pPr algn="ctr"/>
                      <a:r>
                        <a:rPr kumimoji="0" lang="en-NZ" sz="1200" b="1" kern="1200" dirty="0" smtClean="0">
                          <a:solidFill>
                            <a:schemeClr val="tx1"/>
                          </a:solidFill>
                          <a:latin typeface="+mn-lt"/>
                          <a:ea typeface="+mn-ea"/>
                          <a:cs typeface="+mn-cs"/>
                        </a:rPr>
                        <a:t>n=</a:t>
                      </a:r>
                      <a:endParaRPr kumimoji="0" lang="en-NZ" sz="1200" b="1" kern="1200" dirty="0">
                        <a:solidFill>
                          <a:schemeClr val="tx1"/>
                        </a:solidFill>
                        <a:latin typeface="+mn-lt"/>
                        <a:ea typeface="+mn-ea"/>
                        <a:cs typeface="+mn-cs"/>
                      </a:endParaRPr>
                    </a:p>
                  </a:txBody>
                  <a:tcPr anchor="ct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1</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Laughter  (specifically children)</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352</a:t>
                      </a:r>
                    </a:p>
                  </a:txBody>
                  <a:tcPr marL="9525" marR="9525" marT="9525" marB="0" anchor="ctr">
                    <a:solidFill>
                      <a:schemeClr val="bg1"/>
                    </a:solidFill>
                  </a:tcP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2</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Music  (general)</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292</a:t>
                      </a:r>
                    </a:p>
                  </a:txBody>
                  <a:tcPr marL="9525" marR="9525" marT="9525" marB="0" anchor="ctr">
                    <a:solidFill>
                      <a:schemeClr val="bg1"/>
                    </a:solidFill>
                  </a:tcP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3</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Birdsong (specifically </a:t>
                      </a:r>
                      <a:r>
                        <a:rPr kumimoji="0" lang="en-NZ" sz="1200" kern="1200" baseline="0" dirty="0" err="1" smtClean="0">
                          <a:solidFill>
                            <a:schemeClr val="tx1"/>
                          </a:solidFill>
                          <a:latin typeface="Calibri" pitchFamily="34" charset="0"/>
                          <a:ea typeface="+mn-ea"/>
                          <a:cs typeface="Calibri" pitchFamily="34" charset="0"/>
                        </a:rPr>
                        <a:t>Tui</a:t>
                      </a:r>
                      <a:r>
                        <a:rPr kumimoji="0" lang="en-NZ" sz="1200" kern="1200" baseline="0" dirty="0" smtClean="0">
                          <a:solidFill>
                            <a:schemeClr val="tx1"/>
                          </a:solidFill>
                          <a:latin typeface="Calibri" pitchFamily="34" charset="0"/>
                          <a:ea typeface="+mn-ea"/>
                          <a:cs typeface="Calibri" pitchFamily="34" charset="0"/>
                        </a:rPr>
                        <a:t>)</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238</a:t>
                      </a:r>
                    </a:p>
                  </a:txBody>
                  <a:tcPr marL="9525" marR="9525" marT="9525" marB="0" anchor="ctr">
                    <a:solidFill>
                      <a:schemeClr val="bg1"/>
                    </a:solidFill>
                  </a:tcP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4</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Waves  (also bubbling stream / waterfall / ocean)</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138</a:t>
                      </a:r>
                    </a:p>
                  </a:txBody>
                  <a:tcPr marL="9525" marR="9525" marT="9525" marB="0" anchor="ctr">
                    <a:solidFill>
                      <a:schemeClr val="bg1"/>
                    </a:solidFill>
                  </a:tcPr>
                </a:tc>
              </a:tr>
              <a:tr h="281312">
                <a:tc>
                  <a:txBody>
                    <a:bodyPr/>
                    <a:lstStyle/>
                    <a:p>
                      <a:r>
                        <a:rPr kumimoji="0" lang="en-NZ" sz="1200" b="1" kern="1200" baseline="0" dirty="0" smtClean="0">
                          <a:solidFill>
                            <a:schemeClr val="tx1"/>
                          </a:solidFill>
                          <a:latin typeface="Calibri" pitchFamily="34" charset="0"/>
                          <a:ea typeface="+mn-ea"/>
                          <a:cs typeface="Calibri" pitchFamily="34" charset="0"/>
                        </a:rPr>
                        <a:t>5</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Sounds of friends &amp; family</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136</a:t>
                      </a:r>
                    </a:p>
                  </a:txBody>
                  <a:tcPr marL="9525" marR="9525" marT="9525" marB="0" anchor="ctr">
                    <a:solidFill>
                      <a:schemeClr val="bg1"/>
                    </a:solidFill>
                  </a:tcPr>
                </a:tc>
              </a:tr>
            </a:tbl>
          </a:graphicData>
        </a:graphic>
      </p:graphicFrame>
      <p:sp>
        <p:nvSpPr>
          <p:cNvPr id="9" name="Plus 8"/>
          <p:cNvSpPr/>
          <p:nvPr/>
        </p:nvSpPr>
        <p:spPr>
          <a:xfrm>
            <a:off x="3059832" y="3284984"/>
            <a:ext cx="360040" cy="360040"/>
          </a:xfrm>
          <a:prstGeom prst="mathPlus">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NZ"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0" name="Plus 9"/>
          <p:cNvSpPr/>
          <p:nvPr/>
        </p:nvSpPr>
        <p:spPr>
          <a:xfrm>
            <a:off x="6012160" y="3284984"/>
            <a:ext cx="360040" cy="360040"/>
          </a:xfrm>
          <a:prstGeom prst="mathPlus">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NZ"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1" name="Equal 10"/>
          <p:cNvSpPr/>
          <p:nvPr/>
        </p:nvSpPr>
        <p:spPr>
          <a:xfrm>
            <a:off x="4355976" y="4293096"/>
            <a:ext cx="648072" cy="360040"/>
          </a:xfrm>
          <a:prstGeom prst="mathEqual">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NZ">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NZ" dirty="0" smtClean="0"/>
              <a:t>Contextual information</a:t>
            </a:r>
            <a:endParaRPr lang="en-NZ" dirty="0"/>
          </a:p>
        </p:txBody>
      </p:sp>
      <p:sp>
        <p:nvSpPr>
          <p:cNvPr id="4" name="Content Placeholder 1"/>
          <p:cNvSpPr txBox="1">
            <a:spLocks/>
          </p:cNvSpPr>
          <p:nvPr/>
        </p:nvSpPr>
        <p:spPr>
          <a:xfrm>
            <a:off x="609600" y="1340768"/>
            <a:ext cx="8229600" cy="4525963"/>
          </a:xfrm>
          <a:prstGeom prst="rect">
            <a:avLst/>
          </a:prstGeom>
        </p:spPr>
        <p:txBody>
          <a:bodyPr vert="horz">
            <a:normAutofit/>
          </a:bodyPr>
          <a:lstStyle/>
          <a:p>
            <a:pPr marL="365760" marR="0" lvl="0" indent="-256032" algn="l" defTabSz="914400" rtl="0" eaLnBrk="1" fontAlgn="auto" latinLnBrk="0" hangingPunct="1">
              <a:lnSpc>
                <a:spcPct val="100000"/>
              </a:lnSpc>
              <a:spcBef>
                <a:spcPts val="600"/>
              </a:spcBef>
              <a:spcAft>
                <a:spcPts val="600"/>
              </a:spcAft>
              <a:buClr>
                <a:schemeClr val="accent1"/>
              </a:buClr>
              <a:buSzPct val="68000"/>
              <a:buFont typeface="Wingdings 3"/>
              <a:buChar char=""/>
              <a:tabLst/>
              <a:defRPr/>
            </a:pPr>
            <a:r>
              <a:rPr kumimoji="0" lang="en-NZ" b="0" i="0" u="none" strike="noStrike" kern="1200" cap="none" spc="0" normalizeH="0" baseline="0" noProof="0" dirty="0" smtClean="0">
                <a:ln>
                  <a:noFill/>
                </a:ln>
                <a:solidFill>
                  <a:schemeClr val="tx1"/>
                </a:solidFill>
                <a:effectLst/>
                <a:uLnTx/>
                <a:uFillTx/>
                <a:latin typeface="Calibri" pitchFamily="34" charset="0"/>
                <a:cs typeface="Calibri" pitchFamily="34" charset="0"/>
              </a:rPr>
              <a:t>Respondents were asked why they had chosen these specific</a:t>
            </a:r>
            <a:r>
              <a:rPr kumimoji="0" lang="en-NZ" b="0" i="0" u="none" strike="noStrike" kern="1200" cap="none" spc="0" normalizeH="0" noProof="0" dirty="0" smtClean="0">
                <a:ln>
                  <a:noFill/>
                </a:ln>
                <a:solidFill>
                  <a:schemeClr val="tx1"/>
                </a:solidFill>
                <a:effectLst/>
                <a:uLnTx/>
                <a:uFillTx/>
                <a:latin typeface="Calibri" pitchFamily="34" charset="0"/>
                <a:cs typeface="Calibri" pitchFamily="34" charset="0"/>
              </a:rPr>
              <a:t> sounds</a:t>
            </a:r>
          </a:p>
          <a:p>
            <a:pPr marL="365760" marR="0" lvl="0" indent="-256032" algn="l" defTabSz="914400" rtl="0" eaLnBrk="1" fontAlgn="auto" latinLnBrk="0" hangingPunct="1">
              <a:lnSpc>
                <a:spcPct val="100000"/>
              </a:lnSpc>
              <a:spcBef>
                <a:spcPts val="600"/>
              </a:spcBef>
              <a:spcAft>
                <a:spcPts val="600"/>
              </a:spcAft>
              <a:buClr>
                <a:schemeClr val="accent1"/>
              </a:buClr>
              <a:buSzPct val="68000"/>
              <a:buFont typeface="Wingdings 3"/>
              <a:buChar char=""/>
              <a:tabLst/>
              <a:defRPr/>
            </a:pPr>
            <a:r>
              <a:rPr lang="en-NZ" sz="1400" dirty="0" smtClean="0">
                <a:latin typeface="Calibri" pitchFamily="34" charset="0"/>
                <a:cs typeface="Calibri" pitchFamily="34" charset="0"/>
              </a:rPr>
              <a:t>All open-ended answers are available online</a:t>
            </a:r>
            <a:endParaRPr kumimoji="0" lang="en-NZ" sz="1400" b="0" i="0" u="none" strike="noStrike" kern="1200" cap="none" spc="0" normalizeH="0" noProof="0" dirty="0" smtClean="0">
              <a:ln>
                <a:noFill/>
              </a:ln>
              <a:solidFill>
                <a:schemeClr val="tx1"/>
              </a:solidFill>
              <a:effectLst/>
              <a:uLnTx/>
              <a:uFillTx/>
              <a:latin typeface="Calibri" pitchFamily="34" charset="0"/>
              <a:cs typeface="Calibri" pitchFamily="34" charset="0"/>
            </a:endParaRPr>
          </a:p>
        </p:txBody>
      </p:sp>
      <p:graphicFrame>
        <p:nvGraphicFramePr>
          <p:cNvPr id="5" name="Diagram 4"/>
          <p:cNvGraphicFramePr/>
          <p:nvPr/>
        </p:nvGraphicFramePr>
        <p:xfrm>
          <a:off x="683568" y="2276872"/>
          <a:ext cx="7200800" cy="35283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8" descr="buzzchannel_email_logo.jpg"/>
          <p:cNvPicPr>
            <a:picLocks noChangeAspect="1"/>
          </p:cNvPicPr>
          <p:nvPr/>
        </p:nvPicPr>
        <p:blipFill>
          <a:blip r:embed="rId7" cstate="print"/>
          <a:srcRect/>
          <a:stretch>
            <a:fillRect/>
          </a:stretch>
        </p:blipFill>
        <p:spPr bwMode="auto">
          <a:xfrm>
            <a:off x="6699448" y="6093296"/>
            <a:ext cx="1905000" cy="5826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NZ" dirty="0" smtClean="0"/>
              <a:t>Favourite Sounds of Joy </a:t>
            </a:r>
            <a:r>
              <a:rPr lang="en-NZ" sz="2200" dirty="0" smtClean="0"/>
              <a:t>(unprompted)</a:t>
            </a:r>
            <a:endParaRPr lang="en-NZ" sz="2200" dirty="0"/>
          </a:p>
        </p:txBody>
      </p:sp>
      <p:graphicFrame>
        <p:nvGraphicFramePr>
          <p:cNvPr id="6" name="Table 5"/>
          <p:cNvGraphicFramePr>
            <a:graphicFrameLocks noGrp="1"/>
          </p:cNvGraphicFramePr>
          <p:nvPr/>
        </p:nvGraphicFramePr>
        <p:xfrm>
          <a:off x="395536" y="2420888"/>
          <a:ext cx="8208913" cy="3415615"/>
        </p:xfrm>
        <a:graphic>
          <a:graphicData uri="http://schemas.openxmlformats.org/drawingml/2006/table">
            <a:tbl>
              <a:tblPr firstRow="1" bandRow="1">
                <a:effectLst>
                  <a:outerShdw blurRad="50800" dist="38100" dir="2700000" algn="tl" rotWithShape="0">
                    <a:prstClr val="black">
                      <a:alpha val="40000"/>
                    </a:prstClr>
                  </a:outerShdw>
                </a:effectLst>
                <a:tableStyleId>{72833802-FEF1-4C79-8D5D-14CF1EAF98D9}</a:tableStyleId>
              </a:tblPr>
              <a:tblGrid>
                <a:gridCol w="410446"/>
                <a:gridCol w="2736304"/>
                <a:gridCol w="547261"/>
                <a:gridCol w="410446"/>
                <a:gridCol w="410446"/>
                <a:gridCol w="3351972"/>
                <a:gridCol w="342038"/>
              </a:tblGrid>
              <a:tr h="435694">
                <a:tc>
                  <a:txBody>
                    <a:bodyPr/>
                    <a:lstStyle/>
                    <a:p>
                      <a:pPr algn="ctr"/>
                      <a:r>
                        <a:rPr lang="en-NZ" sz="1200" dirty="0" smtClean="0">
                          <a:solidFill>
                            <a:schemeClr val="tx1"/>
                          </a:solidFill>
                        </a:rPr>
                        <a:t>Rank</a:t>
                      </a:r>
                      <a:endParaRPr lang="en-NZ" sz="1200" dirty="0">
                        <a:solidFill>
                          <a:schemeClr val="tx1"/>
                        </a:solidFill>
                      </a:endParaRPr>
                    </a:p>
                  </a:txBody>
                  <a:tcPr vert="vert270" anchor="ctr"/>
                </a:tc>
                <a:tc>
                  <a:txBody>
                    <a:bodyPr/>
                    <a:lstStyle/>
                    <a:p>
                      <a:pPr algn="ctr"/>
                      <a:r>
                        <a:rPr kumimoji="0" lang="en-NZ" sz="1200" b="1" kern="1200" dirty="0" smtClean="0">
                          <a:solidFill>
                            <a:schemeClr val="tx1"/>
                          </a:solidFill>
                          <a:latin typeface="+mn-lt"/>
                          <a:ea typeface="+mn-ea"/>
                          <a:cs typeface="+mn-cs"/>
                        </a:rPr>
                        <a:t>Sound</a:t>
                      </a:r>
                      <a:endParaRPr kumimoji="0" lang="en-NZ" sz="1200" b="1" kern="1200" dirty="0">
                        <a:solidFill>
                          <a:schemeClr val="tx1"/>
                        </a:solidFill>
                        <a:latin typeface="+mn-lt"/>
                        <a:ea typeface="+mn-ea"/>
                        <a:cs typeface="+mn-cs"/>
                      </a:endParaRPr>
                    </a:p>
                  </a:txBody>
                  <a:tcPr anchor="ctr"/>
                </a:tc>
                <a:tc>
                  <a:txBody>
                    <a:bodyPr/>
                    <a:lstStyle/>
                    <a:p>
                      <a:pPr algn="ctr"/>
                      <a:r>
                        <a:rPr kumimoji="0" lang="en-NZ" sz="1200" b="1" kern="1200" dirty="0" smtClean="0">
                          <a:solidFill>
                            <a:schemeClr val="tx1"/>
                          </a:solidFill>
                          <a:latin typeface="+mn-lt"/>
                          <a:ea typeface="+mn-ea"/>
                          <a:cs typeface="+mn-cs"/>
                        </a:rPr>
                        <a:t>n=</a:t>
                      </a:r>
                      <a:endParaRPr kumimoji="0" lang="en-NZ" sz="1200" b="1" kern="1200" dirty="0">
                        <a:solidFill>
                          <a:schemeClr val="tx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en-NZ" sz="1200" b="1" kern="1200" dirty="0" smtClean="0">
                        <a:solidFill>
                          <a:schemeClr val="tx1"/>
                        </a:solidFill>
                        <a:latin typeface="+mn-lt"/>
                        <a:ea typeface="+mn-ea"/>
                        <a:cs typeface="+mn-cs"/>
                      </a:endParaRPr>
                    </a:p>
                  </a:txBody>
                  <a:tcPr vert="vert27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NZ" sz="1200" b="1" kern="1200" dirty="0" smtClean="0">
                          <a:solidFill>
                            <a:schemeClr val="tx1"/>
                          </a:solidFill>
                          <a:latin typeface="+mn-lt"/>
                          <a:ea typeface="+mn-ea"/>
                          <a:cs typeface="+mn-cs"/>
                        </a:rPr>
                        <a:t>Rank</a:t>
                      </a:r>
                    </a:p>
                  </a:txBody>
                  <a:tcPr vert="vert270" anchor="ctr"/>
                </a:tc>
                <a:tc>
                  <a:txBody>
                    <a:bodyPr/>
                    <a:lstStyle/>
                    <a:p>
                      <a:pPr algn="ctr"/>
                      <a:r>
                        <a:rPr kumimoji="0" lang="en-NZ" sz="1200" b="1" kern="1200" dirty="0" smtClean="0">
                          <a:solidFill>
                            <a:schemeClr val="tx1"/>
                          </a:solidFill>
                          <a:latin typeface="+mn-lt"/>
                          <a:ea typeface="+mn-ea"/>
                          <a:cs typeface="+mn-cs"/>
                        </a:rPr>
                        <a:t>Sound</a:t>
                      </a:r>
                      <a:endParaRPr kumimoji="0" lang="en-NZ" sz="1200" b="1" kern="1200" dirty="0">
                        <a:solidFill>
                          <a:schemeClr val="tx1"/>
                        </a:solidFill>
                        <a:latin typeface="+mn-lt"/>
                        <a:ea typeface="+mn-ea"/>
                        <a:cs typeface="+mn-cs"/>
                      </a:endParaRPr>
                    </a:p>
                  </a:txBody>
                  <a:tcPr anchor="ctr"/>
                </a:tc>
                <a:tc>
                  <a:txBody>
                    <a:bodyPr/>
                    <a:lstStyle/>
                    <a:p>
                      <a:pPr algn="ctr"/>
                      <a:r>
                        <a:rPr kumimoji="0" lang="en-NZ" sz="1200" b="1" kern="1200" dirty="0" smtClean="0">
                          <a:solidFill>
                            <a:schemeClr val="tx1"/>
                          </a:solidFill>
                          <a:latin typeface="+mn-lt"/>
                          <a:ea typeface="+mn-ea"/>
                          <a:cs typeface="+mn-cs"/>
                        </a:rPr>
                        <a:t>n=</a:t>
                      </a:r>
                      <a:endParaRPr kumimoji="0" lang="en-NZ" sz="1200" b="1" kern="1200" dirty="0">
                        <a:solidFill>
                          <a:schemeClr val="tx1"/>
                        </a:solidFill>
                        <a:latin typeface="+mn-lt"/>
                        <a:ea typeface="+mn-ea"/>
                        <a:cs typeface="+mn-cs"/>
                      </a:endParaRPr>
                    </a:p>
                  </a:txBody>
                  <a:tcPr anchor="ctr"/>
                </a:tc>
              </a:tr>
              <a:tr h="329830">
                <a:tc>
                  <a:txBody>
                    <a:bodyPr/>
                    <a:lstStyle/>
                    <a:p>
                      <a:r>
                        <a:rPr kumimoji="0" lang="en-NZ" sz="1200" b="1" kern="1200" baseline="0" dirty="0" smtClean="0">
                          <a:solidFill>
                            <a:schemeClr val="tx1"/>
                          </a:solidFill>
                          <a:latin typeface="Calibri" pitchFamily="34" charset="0"/>
                          <a:ea typeface="+mn-ea"/>
                          <a:cs typeface="Calibri" pitchFamily="34" charset="0"/>
                        </a:rPr>
                        <a:t>1</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b="0" i="0" u="none" strike="noStrike" kern="1200" dirty="0" smtClean="0">
                          <a:solidFill>
                            <a:srgbClr val="000000"/>
                          </a:solidFill>
                          <a:latin typeface="Calibri" pitchFamily="34" charset="0"/>
                          <a:ea typeface="+mn-ea"/>
                          <a:cs typeface="Calibri" pitchFamily="34" charset="0"/>
                        </a:rPr>
                        <a:t>Laughter</a:t>
                      </a:r>
                      <a:endParaRPr kumimoji="0" lang="en-NZ" sz="1200" b="0" i="0" u="none" strike="noStrike" kern="1200" dirty="0">
                        <a:solidFill>
                          <a:srgbClr val="000000"/>
                        </a:solidFill>
                        <a:latin typeface="Calibri" pitchFamily="34" charset="0"/>
                        <a:ea typeface="+mn-ea"/>
                        <a:cs typeface="Calibri" pitchFamily="34" charset="0"/>
                      </a:endParaRP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352</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10</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Nature general (cicadas, wind, thunder)</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32</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29830">
                <a:tc>
                  <a:txBody>
                    <a:bodyPr/>
                    <a:lstStyle/>
                    <a:p>
                      <a:r>
                        <a:rPr kumimoji="0" lang="en-NZ" sz="1200" b="1" kern="1200" baseline="0" dirty="0" smtClean="0">
                          <a:solidFill>
                            <a:schemeClr val="tx1"/>
                          </a:solidFill>
                          <a:latin typeface="Calibri" pitchFamily="34" charset="0"/>
                          <a:ea typeface="+mn-ea"/>
                          <a:cs typeface="Calibri" pitchFamily="34" charset="0"/>
                        </a:rPr>
                        <a:t>2</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Music </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292</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11</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Engine noises</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29</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29830">
                <a:tc>
                  <a:txBody>
                    <a:bodyPr/>
                    <a:lstStyle/>
                    <a:p>
                      <a:r>
                        <a:rPr kumimoji="0" lang="en-NZ" sz="1200" b="1" kern="1200" baseline="0" dirty="0" smtClean="0">
                          <a:solidFill>
                            <a:schemeClr val="tx1"/>
                          </a:solidFill>
                          <a:latin typeface="Calibri" pitchFamily="34" charset="0"/>
                          <a:ea typeface="+mn-ea"/>
                          <a:cs typeface="Calibri" pitchFamily="34" charset="0"/>
                        </a:rPr>
                        <a:t>3</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Birdsong </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238</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12</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Animal noises (hooves, dogs barking)</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27</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29830">
                <a:tc>
                  <a:txBody>
                    <a:bodyPr/>
                    <a:lstStyle/>
                    <a:p>
                      <a:r>
                        <a:rPr kumimoji="0" lang="en-NZ" sz="1200" b="1" kern="1200" baseline="0" dirty="0" smtClean="0">
                          <a:solidFill>
                            <a:schemeClr val="tx1"/>
                          </a:solidFill>
                          <a:latin typeface="Calibri" pitchFamily="34" charset="0"/>
                          <a:ea typeface="+mn-ea"/>
                          <a:cs typeface="Calibri" pitchFamily="34" charset="0"/>
                        </a:rPr>
                        <a:t>4</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Waves / Water / Stream</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138</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13</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Sounds related to sport</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22</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29830">
                <a:tc>
                  <a:txBody>
                    <a:bodyPr/>
                    <a:lstStyle/>
                    <a:p>
                      <a:r>
                        <a:rPr kumimoji="0" lang="en-NZ" sz="1200" b="1" kern="1200" baseline="0" dirty="0" smtClean="0">
                          <a:solidFill>
                            <a:schemeClr val="tx1"/>
                          </a:solidFill>
                          <a:latin typeface="Calibri" pitchFamily="34" charset="0"/>
                          <a:ea typeface="+mn-ea"/>
                          <a:cs typeface="Calibri" pitchFamily="34" charset="0"/>
                        </a:rPr>
                        <a:t>5</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The sounds of friends &amp; family members </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136</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14</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Silence</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16</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41769">
                <a:tc>
                  <a:txBody>
                    <a:bodyPr/>
                    <a:lstStyle/>
                    <a:p>
                      <a:r>
                        <a:rPr kumimoji="0" lang="en-NZ" sz="1200" b="1" kern="1200" baseline="0" dirty="0" smtClean="0">
                          <a:solidFill>
                            <a:schemeClr val="tx1"/>
                          </a:solidFill>
                          <a:latin typeface="Calibri" pitchFamily="34" charset="0"/>
                          <a:ea typeface="+mn-ea"/>
                          <a:cs typeface="Calibri" pitchFamily="34" charset="0"/>
                        </a:rPr>
                        <a:t>6</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Noises signalling food or drink e.g. kettle boiling, </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45</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15</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Bells</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13</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29830">
                <a:tc>
                  <a:txBody>
                    <a:bodyPr/>
                    <a:lstStyle/>
                    <a:p>
                      <a:r>
                        <a:rPr kumimoji="0" lang="en-NZ" sz="1200" b="1" kern="1200" baseline="0" dirty="0" smtClean="0">
                          <a:solidFill>
                            <a:schemeClr val="tx1"/>
                          </a:solidFill>
                          <a:latin typeface="Calibri" pitchFamily="34" charset="0"/>
                          <a:ea typeface="+mn-ea"/>
                          <a:cs typeface="Calibri" pitchFamily="34" charset="0"/>
                        </a:rPr>
                        <a:t>7</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Cat purring</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40</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16</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Sound of money (e.g. winning, cash register)</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8</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29830">
                <a:tc>
                  <a:txBody>
                    <a:bodyPr/>
                    <a:lstStyle/>
                    <a:p>
                      <a:r>
                        <a:rPr kumimoji="0" lang="en-NZ" sz="1200" b="1" kern="1200" baseline="0" dirty="0" smtClean="0">
                          <a:solidFill>
                            <a:schemeClr val="tx1"/>
                          </a:solidFill>
                          <a:latin typeface="Calibri" pitchFamily="34" charset="0"/>
                          <a:ea typeface="+mn-ea"/>
                          <a:cs typeface="Calibri" pitchFamily="34" charset="0"/>
                        </a:rPr>
                        <a:t>8</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Rain on the roof</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39</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17</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Fire</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5</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0">
                <a:tc>
                  <a:txBody>
                    <a:bodyPr/>
                    <a:lstStyle/>
                    <a:p>
                      <a:r>
                        <a:rPr kumimoji="0" lang="en-NZ" sz="1200" b="1" kern="1200" baseline="0" dirty="0" smtClean="0">
                          <a:solidFill>
                            <a:schemeClr val="tx1"/>
                          </a:solidFill>
                          <a:latin typeface="Calibri" pitchFamily="34" charset="0"/>
                          <a:ea typeface="+mn-ea"/>
                          <a:cs typeface="Calibri" pitchFamily="34" charset="0"/>
                        </a:rPr>
                        <a:t>9</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Other</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35</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solidFill>
                            <a:schemeClr val="tx1"/>
                          </a:solidFill>
                          <a:latin typeface="Calibri" pitchFamily="34" charset="0"/>
                          <a:ea typeface="+mn-ea"/>
                          <a:cs typeface="Calibri" pitchFamily="34" charset="0"/>
                        </a:rPr>
                        <a:t>18</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kumimoji="0" lang="en-NZ" sz="1200" b="0" i="0" u="none" strike="noStrike" kern="1200" dirty="0">
                          <a:solidFill>
                            <a:srgbClr val="000000"/>
                          </a:solidFill>
                          <a:latin typeface="Calibri" pitchFamily="34" charset="0"/>
                          <a:ea typeface="+mn-ea"/>
                          <a:cs typeface="Calibri" pitchFamily="34" charset="0"/>
                        </a:rPr>
                        <a:t>Applause</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2</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bl>
          </a:graphicData>
        </a:graphic>
      </p:graphicFrame>
      <p:sp>
        <p:nvSpPr>
          <p:cNvPr id="4" name="Content Placeholder 1"/>
          <p:cNvSpPr txBox="1">
            <a:spLocks/>
          </p:cNvSpPr>
          <p:nvPr/>
        </p:nvSpPr>
        <p:spPr>
          <a:xfrm>
            <a:off x="609600" y="1340768"/>
            <a:ext cx="8229600" cy="4525963"/>
          </a:xfrm>
          <a:prstGeom prst="rect">
            <a:avLst/>
          </a:prstGeom>
        </p:spPr>
        <p:txBody>
          <a:bodyPr vert="horz">
            <a:normAutofit/>
          </a:bodyPr>
          <a:lstStyle/>
          <a:p>
            <a:pPr marL="365760" marR="0" lvl="0" indent="-256032" algn="l" defTabSz="914400" rtl="0" eaLnBrk="1" fontAlgn="auto" latinLnBrk="0" hangingPunct="1">
              <a:lnSpc>
                <a:spcPct val="100000"/>
              </a:lnSpc>
              <a:spcBef>
                <a:spcPts val="600"/>
              </a:spcBef>
              <a:spcAft>
                <a:spcPts val="600"/>
              </a:spcAft>
              <a:buClr>
                <a:schemeClr val="accent1"/>
              </a:buClr>
              <a:buSzPct val="68000"/>
              <a:buFont typeface="Wingdings 3"/>
              <a:buChar char=""/>
              <a:tabLst/>
              <a:defRPr/>
            </a:pPr>
            <a:r>
              <a:rPr kumimoji="0" lang="en-NZ" sz="1400" b="0" i="0" u="none" strike="noStrike" kern="1200" cap="none" spc="0" normalizeH="0" baseline="0" noProof="0" dirty="0" smtClean="0">
                <a:ln>
                  <a:noFill/>
                </a:ln>
                <a:solidFill>
                  <a:schemeClr val="tx1"/>
                </a:solidFill>
                <a:effectLst/>
                <a:uLnTx/>
                <a:uFillTx/>
                <a:latin typeface="Calibri" pitchFamily="34" charset="0"/>
                <a:cs typeface="Calibri" pitchFamily="34" charset="0"/>
              </a:rPr>
              <a:t>In total, respondents nominated 18 favourite</a:t>
            </a:r>
            <a:r>
              <a:rPr kumimoji="0" lang="en-NZ" sz="1400" b="0" i="0" u="none" strike="noStrike" kern="1200" cap="none" spc="0" normalizeH="0" noProof="0" dirty="0" smtClean="0">
                <a:ln>
                  <a:noFill/>
                </a:ln>
                <a:solidFill>
                  <a:schemeClr val="tx1"/>
                </a:solidFill>
                <a:effectLst/>
                <a:uLnTx/>
                <a:uFillTx/>
                <a:latin typeface="Calibri" pitchFamily="34" charset="0"/>
                <a:cs typeface="Calibri" pitchFamily="34" charset="0"/>
              </a:rPr>
              <a:t> sounds of joy (unprompted).</a:t>
            </a:r>
          </a:p>
          <a:p>
            <a:pPr marL="365760" marR="0" lvl="0" indent="-256032" algn="l" defTabSz="914400" rtl="0" eaLnBrk="1" fontAlgn="auto" latinLnBrk="0" hangingPunct="1">
              <a:lnSpc>
                <a:spcPct val="100000"/>
              </a:lnSpc>
              <a:spcBef>
                <a:spcPts val="600"/>
              </a:spcBef>
              <a:spcAft>
                <a:spcPts val="600"/>
              </a:spcAft>
              <a:buClr>
                <a:schemeClr val="accent1"/>
              </a:buClr>
              <a:buSzPct val="68000"/>
              <a:buFont typeface="Wingdings 3"/>
              <a:buChar char=""/>
              <a:tabLst/>
              <a:defRPr/>
            </a:pPr>
            <a:r>
              <a:rPr lang="en-NZ" sz="1400" dirty="0" smtClean="0">
                <a:latin typeface="Calibri" pitchFamily="34" charset="0"/>
                <a:cs typeface="Calibri" pitchFamily="34" charset="0"/>
              </a:rPr>
              <a:t>Each sound below was nominated by at least two or more respondents (see the appendix for “other” category).</a:t>
            </a:r>
            <a:r>
              <a:rPr kumimoji="0" lang="en-NZ" sz="1400" b="0" i="0" u="none" strike="noStrike" kern="1200" cap="none" spc="0" normalizeH="0" noProof="0" dirty="0" smtClean="0">
                <a:ln>
                  <a:noFill/>
                </a:ln>
                <a:solidFill>
                  <a:schemeClr val="tx1"/>
                </a:solidFill>
                <a:effectLst/>
                <a:uLnTx/>
                <a:uFillTx/>
                <a:latin typeface="Calibri" pitchFamily="34" charset="0"/>
                <a:cs typeface="Calibri" pitchFamily="34"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600"/>
              </a:spcBef>
              <a:spcAft>
                <a:spcPts val="600"/>
              </a:spcAft>
            </a:pPr>
            <a:r>
              <a:rPr lang="en-NZ" dirty="0" smtClean="0"/>
              <a:t>Respondents were given a list of 24 sounds of Joy</a:t>
            </a:r>
          </a:p>
          <a:p>
            <a:pPr>
              <a:spcBef>
                <a:spcPts val="600"/>
              </a:spcBef>
              <a:spcAft>
                <a:spcPts val="600"/>
              </a:spcAft>
            </a:pPr>
            <a:r>
              <a:rPr lang="en-NZ" dirty="0" smtClean="0"/>
              <a:t>They were asked to choose their three favourite sounds from the list</a:t>
            </a:r>
          </a:p>
          <a:p>
            <a:pPr>
              <a:spcBef>
                <a:spcPts val="600"/>
              </a:spcBef>
              <a:spcAft>
                <a:spcPts val="600"/>
              </a:spcAft>
            </a:pPr>
            <a:r>
              <a:rPr lang="en-NZ" dirty="0" smtClean="0"/>
              <a:t>Respondents were also asked to indicate which, if any, of the sounds they particularly disliked</a:t>
            </a:r>
          </a:p>
          <a:p>
            <a:pPr>
              <a:spcBef>
                <a:spcPts val="600"/>
              </a:spcBef>
              <a:spcAft>
                <a:spcPts val="600"/>
              </a:spcAft>
            </a:pPr>
            <a:r>
              <a:rPr lang="en-NZ" dirty="0" smtClean="0"/>
              <a:t>Lastly, respondents were asked to rank their top three choices.</a:t>
            </a:r>
          </a:p>
        </p:txBody>
      </p:sp>
      <p:sp>
        <p:nvSpPr>
          <p:cNvPr id="3" name="Title 2"/>
          <p:cNvSpPr>
            <a:spLocks noGrp="1"/>
          </p:cNvSpPr>
          <p:nvPr>
            <p:ph type="title"/>
          </p:nvPr>
        </p:nvSpPr>
        <p:spPr/>
        <p:txBody>
          <a:bodyPr>
            <a:normAutofit/>
          </a:bodyPr>
          <a:lstStyle/>
          <a:p>
            <a:r>
              <a:rPr lang="en-NZ" dirty="0" smtClean="0"/>
              <a:t>Sounds of Joy (prompted)</a:t>
            </a:r>
            <a:endParaRPr lang="en-NZ" dirty="0"/>
          </a:p>
        </p:txBody>
      </p:sp>
      <p:pic>
        <p:nvPicPr>
          <p:cNvPr id="4" name="Picture 8" descr="buzzchannel_email_logo.jpg"/>
          <p:cNvPicPr>
            <a:picLocks noChangeAspect="1"/>
          </p:cNvPicPr>
          <p:nvPr/>
        </p:nvPicPr>
        <p:blipFill>
          <a:blip r:embed="rId2" cstate="print"/>
          <a:srcRect/>
          <a:stretch>
            <a:fillRect/>
          </a:stretch>
        </p:blipFill>
        <p:spPr bwMode="auto">
          <a:xfrm>
            <a:off x="6699448" y="6093296"/>
            <a:ext cx="1905000" cy="582612"/>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NZ" dirty="0" smtClean="0"/>
              <a:t>Favourite Sounds of Joy </a:t>
            </a:r>
            <a:r>
              <a:rPr lang="en-NZ" sz="2200" dirty="0" smtClean="0"/>
              <a:t>(prompted)</a:t>
            </a:r>
            <a:endParaRPr lang="en-NZ" sz="2200" dirty="0"/>
          </a:p>
        </p:txBody>
      </p:sp>
      <p:graphicFrame>
        <p:nvGraphicFramePr>
          <p:cNvPr id="6" name="Table 5"/>
          <p:cNvGraphicFramePr>
            <a:graphicFrameLocks noGrp="1"/>
          </p:cNvGraphicFramePr>
          <p:nvPr/>
        </p:nvGraphicFramePr>
        <p:xfrm>
          <a:off x="467544" y="1340769"/>
          <a:ext cx="8208913" cy="4837643"/>
        </p:xfrm>
        <a:graphic>
          <a:graphicData uri="http://schemas.openxmlformats.org/drawingml/2006/table">
            <a:tbl>
              <a:tblPr firstRow="1" bandRow="1">
                <a:effectLst>
                  <a:outerShdw blurRad="50800" dist="38100" dir="2700000" algn="tl" rotWithShape="0">
                    <a:prstClr val="black">
                      <a:alpha val="40000"/>
                    </a:prstClr>
                  </a:outerShdw>
                </a:effectLst>
                <a:tableStyleId>{72833802-FEF1-4C79-8D5D-14CF1EAF98D9}</a:tableStyleId>
              </a:tblPr>
              <a:tblGrid>
                <a:gridCol w="410446"/>
                <a:gridCol w="2736304"/>
                <a:gridCol w="547261"/>
                <a:gridCol w="410446"/>
                <a:gridCol w="410446"/>
                <a:gridCol w="3351972"/>
                <a:gridCol w="342038"/>
              </a:tblGrid>
              <a:tr h="478422">
                <a:tc>
                  <a:txBody>
                    <a:bodyPr/>
                    <a:lstStyle/>
                    <a:p>
                      <a:pPr algn="ctr"/>
                      <a:r>
                        <a:rPr lang="en-NZ" sz="1200" dirty="0" smtClean="0">
                          <a:solidFill>
                            <a:schemeClr val="tx1"/>
                          </a:solidFill>
                        </a:rPr>
                        <a:t>Rank</a:t>
                      </a:r>
                      <a:endParaRPr lang="en-NZ" sz="1200" dirty="0">
                        <a:solidFill>
                          <a:schemeClr val="tx1"/>
                        </a:solidFill>
                      </a:endParaRPr>
                    </a:p>
                  </a:txBody>
                  <a:tcPr vert="vert270" anchor="ctr"/>
                </a:tc>
                <a:tc>
                  <a:txBody>
                    <a:bodyPr/>
                    <a:lstStyle/>
                    <a:p>
                      <a:pPr algn="ctr"/>
                      <a:r>
                        <a:rPr kumimoji="0" lang="en-NZ" sz="1200" b="1" kern="1200" dirty="0" smtClean="0">
                          <a:solidFill>
                            <a:schemeClr val="tx1"/>
                          </a:solidFill>
                          <a:latin typeface="+mn-lt"/>
                          <a:ea typeface="+mn-ea"/>
                          <a:cs typeface="+mn-cs"/>
                        </a:rPr>
                        <a:t>Sound</a:t>
                      </a:r>
                      <a:endParaRPr kumimoji="0" lang="en-NZ" sz="1200" b="1" kern="1200" dirty="0">
                        <a:solidFill>
                          <a:schemeClr val="tx1"/>
                        </a:solidFill>
                        <a:latin typeface="+mn-lt"/>
                        <a:ea typeface="+mn-ea"/>
                        <a:cs typeface="+mn-cs"/>
                      </a:endParaRPr>
                    </a:p>
                  </a:txBody>
                  <a:tcPr anchor="ctr"/>
                </a:tc>
                <a:tc>
                  <a:txBody>
                    <a:bodyPr/>
                    <a:lstStyle/>
                    <a:p>
                      <a:pPr algn="ctr"/>
                      <a:r>
                        <a:rPr kumimoji="0" lang="en-NZ" sz="1200" b="1" kern="1200" dirty="0" smtClean="0">
                          <a:solidFill>
                            <a:schemeClr val="tx1"/>
                          </a:solidFill>
                          <a:latin typeface="+mn-lt"/>
                          <a:ea typeface="+mn-ea"/>
                          <a:cs typeface="+mn-cs"/>
                        </a:rPr>
                        <a:t>%</a:t>
                      </a:r>
                      <a:endParaRPr kumimoji="0" lang="en-NZ" sz="1200" b="1" kern="1200" dirty="0">
                        <a:solidFill>
                          <a:schemeClr val="tx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en-NZ" sz="1200" b="1" kern="1200" dirty="0" smtClean="0">
                        <a:solidFill>
                          <a:schemeClr val="tx1"/>
                        </a:solidFill>
                        <a:latin typeface="+mn-lt"/>
                        <a:ea typeface="+mn-ea"/>
                        <a:cs typeface="+mn-cs"/>
                      </a:endParaRPr>
                    </a:p>
                  </a:txBody>
                  <a:tcPr vert="vert27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NZ" sz="1200" b="1" kern="1200" dirty="0" smtClean="0">
                          <a:solidFill>
                            <a:schemeClr val="tx1"/>
                          </a:solidFill>
                          <a:latin typeface="+mn-lt"/>
                          <a:ea typeface="+mn-ea"/>
                          <a:cs typeface="+mn-cs"/>
                        </a:rPr>
                        <a:t>Rank</a:t>
                      </a:r>
                    </a:p>
                  </a:txBody>
                  <a:tcPr vert="vert270" anchor="ctr"/>
                </a:tc>
                <a:tc>
                  <a:txBody>
                    <a:bodyPr/>
                    <a:lstStyle/>
                    <a:p>
                      <a:pPr algn="ctr"/>
                      <a:r>
                        <a:rPr kumimoji="0" lang="en-NZ" sz="1200" b="1" kern="1200" dirty="0" smtClean="0">
                          <a:solidFill>
                            <a:schemeClr val="tx1"/>
                          </a:solidFill>
                          <a:latin typeface="+mn-lt"/>
                          <a:ea typeface="+mn-ea"/>
                          <a:cs typeface="+mn-cs"/>
                        </a:rPr>
                        <a:t>Sound</a:t>
                      </a:r>
                      <a:endParaRPr kumimoji="0" lang="en-NZ" sz="1200" b="1" kern="1200" dirty="0">
                        <a:solidFill>
                          <a:schemeClr val="tx1"/>
                        </a:solidFill>
                        <a:latin typeface="+mn-lt"/>
                        <a:ea typeface="+mn-ea"/>
                        <a:cs typeface="+mn-cs"/>
                      </a:endParaRPr>
                    </a:p>
                  </a:txBody>
                  <a:tcPr anchor="ctr"/>
                </a:tc>
                <a:tc>
                  <a:txBody>
                    <a:bodyPr/>
                    <a:lstStyle/>
                    <a:p>
                      <a:pPr algn="ctr"/>
                      <a:r>
                        <a:rPr kumimoji="0" lang="en-NZ" sz="1200" b="1" kern="1200" dirty="0" smtClean="0">
                          <a:solidFill>
                            <a:schemeClr val="tx1"/>
                          </a:solidFill>
                          <a:latin typeface="+mn-lt"/>
                          <a:ea typeface="+mn-ea"/>
                          <a:cs typeface="+mn-cs"/>
                        </a:rPr>
                        <a:t>%</a:t>
                      </a:r>
                      <a:endParaRPr kumimoji="0" lang="en-NZ" sz="1200" b="1" kern="1200" dirty="0">
                        <a:solidFill>
                          <a:schemeClr val="tx1"/>
                        </a:solidFill>
                        <a:latin typeface="+mn-lt"/>
                        <a:ea typeface="+mn-ea"/>
                        <a:cs typeface="+mn-cs"/>
                      </a:endParaRPr>
                    </a:p>
                  </a:txBody>
                  <a:tcPr anchor="ct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1</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2"/>
                          </a:solidFill>
                          <a:latin typeface="Calibri" pitchFamily="34" charset="0"/>
                          <a:ea typeface="+mn-ea"/>
                          <a:cs typeface="Calibri" pitchFamily="34" charset="0"/>
                        </a:rPr>
                        <a:t>A child’s laughter</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65.5</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13</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lang="en-NZ" sz="1200" b="0" i="0" u="none" strike="noStrike" dirty="0">
                          <a:solidFill>
                            <a:srgbClr val="000000"/>
                          </a:solidFill>
                          <a:latin typeface="Calibri" pitchFamily="34" charset="0"/>
                          <a:cs typeface="Calibri" pitchFamily="34" charset="0"/>
                        </a:rPr>
                        <a:t>All Blacks scoring a try</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5.3</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2</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Native birdsong</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59.2</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14</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lang="en-NZ" sz="1200" b="0" i="0" u="none" strike="noStrike" dirty="0">
                          <a:solidFill>
                            <a:schemeClr val="tx2"/>
                          </a:solidFill>
                          <a:latin typeface="Calibri" pitchFamily="34" charset="0"/>
                          <a:cs typeface="Calibri" pitchFamily="34" charset="0"/>
                        </a:rPr>
                        <a:t>Snapping chocolate</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5.3</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3</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Waves breaking</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42.2</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15</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lang="en-NZ" sz="1200" b="0" i="0" u="none" strike="noStrike" dirty="0">
                          <a:solidFill>
                            <a:srgbClr val="000000"/>
                          </a:solidFill>
                          <a:latin typeface="Calibri" pitchFamily="34" charset="0"/>
                          <a:cs typeface="Calibri" pitchFamily="34" charset="0"/>
                        </a:rPr>
                        <a:t>Sheep baaing</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2.6</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4</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Cat purring</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29.8</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16</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lang="en-NZ" sz="1200" b="0" i="0" u="none" strike="noStrike" dirty="0">
                          <a:solidFill>
                            <a:schemeClr val="tx2"/>
                          </a:solidFill>
                          <a:latin typeface="Calibri" pitchFamily="34" charset="0"/>
                          <a:cs typeface="Calibri" pitchFamily="34" charset="0"/>
                        </a:rPr>
                        <a:t>Applause</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2.4</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5</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Crackling open fire</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26.8</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17</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lang="en-NZ" sz="1200" b="0" i="0" u="none" strike="noStrike" dirty="0">
                          <a:solidFill>
                            <a:srgbClr val="000000"/>
                          </a:solidFill>
                          <a:latin typeface="Calibri" pitchFamily="34" charset="0"/>
                          <a:cs typeface="Calibri" pitchFamily="34" charset="0"/>
                        </a:rPr>
                        <a:t>Firecrackers</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2.2</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6</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Choir</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13.0</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18</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lang="en-NZ" sz="1200" b="0" i="0" u="none" strike="noStrike" dirty="0">
                          <a:solidFill>
                            <a:schemeClr val="tx2"/>
                          </a:solidFill>
                          <a:latin typeface="Calibri" pitchFamily="34" charset="0"/>
                          <a:cs typeface="Calibri" pitchFamily="34" charset="0"/>
                        </a:rPr>
                        <a:t>Hooping a basketball clearly without it touching the ring</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1.4</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7</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Roar of a V8 engine</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7.7</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19</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lang="en-NZ" sz="1200" b="0" i="0" u="none" strike="noStrike" dirty="0">
                          <a:solidFill>
                            <a:srgbClr val="000000"/>
                          </a:solidFill>
                          <a:latin typeface="Calibri" pitchFamily="34" charset="0"/>
                          <a:cs typeface="Calibri" pitchFamily="34" charset="0"/>
                        </a:rPr>
                        <a:t>Clack of </a:t>
                      </a:r>
                      <a:r>
                        <a:rPr lang="en-NZ" sz="1200" b="0" i="0" u="none" strike="noStrike" dirty="0" err="1">
                          <a:solidFill>
                            <a:srgbClr val="000000"/>
                          </a:solidFill>
                          <a:latin typeface="Calibri" pitchFamily="34" charset="0"/>
                          <a:cs typeface="Calibri" pitchFamily="34" charset="0"/>
                        </a:rPr>
                        <a:t>jandals</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1.4</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8</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Sausages sizzling on the BBQ</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7.1</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20</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lang="en-NZ" sz="1200" b="0" i="0" u="none" strike="noStrike" dirty="0">
                          <a:solidFill>
                            <a:srgbClr val="000000"/>
                          </a:solidFill>
                          <a:latin typeface="Calibri" pitchFamily="34" charset="0"/>
                          <a:cs typeface="Calibri" pitchFamily="34" charset="0"/>
                        </a:rPr>
                        <a:t>Lawn sprinkler</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1.2</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9</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Clink of glasses</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7.1</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21</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lang="en-NZ" sz="1200" b="0" i="0" u="none" strike="noStrike" dirty="0">
                          <a:solidFill>
                            <a:schemeClr val="tx2"/>
                          </a:solidFill>
                          <a:latin typeface="Calibri" pitchFamily="34" charset="0"/>
                          <a:cs typeface="Calibri" pitchFamily="34" charset="0"/>
                        </a:rPr>
                        <a:t>Ball on cricket bat</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1.0</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10</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Champagne cork popping</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6.5</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22</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lang="en-NZ" sz="1200" b="0" i="0" u="none" strike="noStrike" dirty="0">
                          <a:solidFill>
                            <a:schemeClr val="tx2"/>
                          </a:solidFill>
                          <a:latin typeface="Calibri" pitchFamily="34" charset="0"/>
                          <a:cs typeface="Calibri" pitchFamily="34" charset="0"/>
                        </a:rPr>
                        <a:t>Kicking a football</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1.0</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11</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Roar of a crowd</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5.5</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23</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lang="en-NZ" sz="1200" b="0" i="0" u="none" strike="noStrike" dirty="0">
                          <a:solidFill>
                            <a:schemeClr val="tx2"/>
                          </a:solidFill>
                          <a:latin typeface="Calibri" pitchFamily="34" charset="0"/>
                          <a:cs typeface="Calibri" pitchFamily="34" charset="0"/>
                        </a:rPr>
                        <a:t>Dive bomb into water</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0.2</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12</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Lawn mower in summer</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5.5</a:t>
                      </a:r>
                    </a:p>
                  </a:txBody>
                  <a:tcPr marL="9525" marR="9525" marT="9525" marB="0" anchor="ctr">
                    <a:solidFill>
                      <a:schemeClr val="bg1"/>
                    </a:solidFill>
                  </a:tcPr>
                </a:tc>
                <a:tc>
                  <a:txBody>
                    <a:bodyPr/>
                    <a:lstStyle/>
                    <a:p>
                      <a:pPr algn="ctr" fontAlgn="b"/>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24</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algn="l" fontAlgn="b"/>
                      <a:r>
                        <a:rPr lang="en-NZ" sz="1200" b="0" i="0" u="none" strike="noStrike" dirty="0">
                          <a:solidFill>
                            <a:schemeClr val="tx2"/>
                          </a:solidFill>
                          <a:latin typeface="Calibri" pitchFamily="34" charset="0"/>
                          <a:cs typeface="Calibri" pitchFamily="34" charset="0"/>
                        </a:rPr>
                        <a:t>Armpit farts</a:t>
                      </a:r>
                    </a:p>
                  </a:txBody>
                  <a:tcPr marL="9525" marR="9525" marT="9525" marB="0" anchor="ctr">
                    <a:solidFill>
                      <a:schemeClr val="bg1"/>
                    </a:solidFill>
                  </a:tcPr>
                </a:tc>
                <a:tc>
                  <a:txBody>
                    <a:bodyPr/>
                    <a:lstStyle/>
                    <a:p>
                      <a:pPr algn="ctr" fontAlgn="b"/>
                      <a:r>
                        <a:rPr lang="en-NZ" sz="1200" b="0" i="0" u="none" strike="noStrike" dirty="0" smtClean="0">
                          <a:solidFill>
                            <a:srgbClr val="000000"/>
                          </a:solidFill>
                          <a:latin typeface="Calibri" pitchFamily="34" charset="0"/>
                          <a:cs typeface="Calibri" pitchFamily="34" charset="0"/>
                        </a:rPr>
                        <a:t>0.2</a:t>
                      </a:r>
                      <a:endParaRPr lang="en-NZ" sz="1200" b="0" i="0" u="none" strike="noStrike" dirty="0">
                        <a:solidFill>
                          <a:srgbClr val="000000"/>
                        </a:solidFill>
                        <a:latin typeface="Calibri" pitchFamily="34" charset="0"/>
                        <a:cs typeface="Calibri" pitchFamily="34" charset="0"/>
                      </a:endParaRPr>
                    </a:p>
                  </a:txBody>
                  <a:tcPr marL="9525" marR="9525" marT="9525" marB="0" anchor="ctr">
                    <a:solidFill>
                      <a:schemeClr val="bg1"/>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NZ" dirty="0" smtClean="0"/>
              <a:t>LEAST Favourite Sounds </a:t>
            </a:r>
            <a:r>
              <a:rPr lang="en-NZ" sz="2200" dirty="0" smtClean="0"/>
              <a:t>(prompted)</a:t>
            </a:r>
            <a:endParaRPr lang="en-NZ" sz="2200" dirty="0"/>
          </a:p>
        </p:txBody>
      </p:sp>
      <p:graphicFrame>
        <p:nvGraphicFramePr>
          <p:cNvPr id="6" name="Table 5"/>
          <p:cNvGraphicFramePr>
            <a:graphicFrameLocks noGrp="1"/>
          </p:cNvGraphicFramePr>
          <p:nvPr/>
        </p:nvGraphicFramePr>
        <p:xfrm>
          <a:off x="467544" y="1340769"/>
          <a:ext cx="8208913" cy="4837643"/>
        </p:xfrm>
        <a:graphic>
          <a:graphicData uri="http://schemas.openxmlformats.org/drawingml/2006/table">
            <a:tbl>
              <a:tblPr firstRow="1" bandRow="1">
                <a:effectLst>
                  <a:outerShdw blurRad="50800" dist="38100" dir="2700000" algn="tl" rotWithShape="0">
                    <a:prstClr val="black">
                      <a:alpha val="40000"/>
                    </a:prstClr>
                  </a:outerShdw>
                </a:effectLst>
                <a:tableStyleId>{72833802-FEF1-4C79-8D5D-14CF1EAF98D9}</a:tableStyleId>
              </a:tblPr>
              <a:tblGrid>
                <a:gridCol w="410446"/>
                <a:gridCol w="2736304"/>
                <a:gridCol w="547261"/>
                <a:gridCol w="410446"/>
                <a:gridCol w="410446"/>
                <a:gridCol w="3351972"/>
                <a:gridCol w="342038"/>
              </a:tblGrid>
              <a:tr h="478422">
                <a:tc>
                  <a:txBody>
                    <a:bodyPr/>
                    <a:lstStyle/>
                    <a:p>
                      <a:pPr algn="ctr"/>
                      <a:r>
                        <a:rPr lang="en-NZ" sz="1200" dirty="0" smtClean="0">
                          <a:solidFill>
                            <a:schemeClr val="tx1"/>
                          </a:solidFill>
                        </a:rPr>
                        <a:t>Rank</a:t>
                      </a:r>
                      <a:endParaRPr lang="en-NZ" sz="1200" dirty="0">
                        <a:solidFill>
                          <a:schemeClr val="tx1"/>
                        </a:solidFill>
                      </a:endParaRPr>
                    </a:p>
                  </a:txBody>
                  <a:tcPr vert="vert270" anchor="ctr"/>
                </a:tc>
                <a:tc>
                  <a:txBody>
                    <a:bodyPr/>
                    <a:lstStyle/>
                    <a:p>
                      <a:pPr algn="ctr"/>
                      <a:r>
                        <a:rPr kumimoji="0" lang="en-NZ" sz="1200" b="1" kern="1200" dirty="0" smtClean="0">
                          <a:solidFill>
                            <a:schemeClr val="tx1"/>
                          </a:solidFill>
                          <a:latin typeface="+mn-lt"/>
                          <a:ea typeface="+mn-ea"/>
                          <a:cs typeface="+mn-cs"/>
                        </a:rPr>
                        <a:t>Sound</a:t>
                      </a:r>
                      <a:endParaRPr kumimoji="0" lang="en-NZ" sz="1200" b="1" kern="1200" dirty="0">
                        <a:solidFill>
                          <a:schemeClr val="tx1"/>
                        </a:solidFill>
                        <a:latin typeface="+mn-lt"/>
                        <a:ea typeface="+mn-ea"/>
                        <a:cs typeface="+mn-cs"/>
                      </a:endParaRPr>
                    </a:p>
                  </a:txBody>
                  <a:tcPr anchor="ctr"/>
                </a:tc>
                <a:tc>
                  <a:txBody>
                    <a:bodyPr/>
                    <a:lstStyle/>
                    <a:p>
                      <a:pPr algn="ctr"/>
                      <a:r>
                        <a:rPr kumimoji="0" lang="en-NZ" sz="1200" b="1" kern="1200" dirty="0" smtClean="0">
                          <a:solidFill>
                            <a:schemeClr val="tx1"/>
                          </a:solidFill>
                          <a:latin typeface="+mn-lt"/>
                          <a:ea typeface="+mn-ea"/>
                          <a:cs typeface="+mn-cs"/>
                        </a:rPr>
                        <a:t>%</a:t>
                      </a:r>
                      <a:endParaRPr kumimoji="0" lang="en-NZ" sz="1200" b="1" kern="1200" dirty="0">
                        <a:solidFill>
                          <a:schemeClr val="tx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0" lang="en-NZ" sz="1200" b="1" kern="1200" dirty="0" smtClean="0">
                        <a:solidFill>
                          <a:schemeClr val="tx1"/>
                        </a:solidFill>
                        <a:latin typeface="+mn-lt"/>
                        <a:ea typeface="+mn-ea"/>
                        <a:cs typeface="+mn-cs"/>
                      </a:endParaRPr>
                    </a:p>
                  </a:txBody>
                  <a:tcPr vert="vert27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NZ" sz="1200" b="1" kern="1200" dirty="0" smtClean="0">
                          <a:solidFill>
                            <a:schemeClr val="tx1"/>
                          </a:solidFill>
                          <a:latin typeface="+mn-lt"/>
                          <a:ea typeface="+mn-ea"/>
                          <a:cs typeface="+mn-cs"/>
                        </a:rPr>
                        <a:t>Rank</a:t>
                      </a:r>
                    </a:p>
                  </a:txBody>
                  <a:tcPr vert="vert270" anchor="ctr"/>
                </a:tc>
                <a:tc>
                  <a:txBody>
                    <a:bodyPr/>
                    <a:lstStyle/>
                    <a:p>
                      <a:pPr algn="ctr"/>
                      <a:r>
                        <a:rPr kumimoji="0" lang="en-NZ" sz="1200" b="1" kern="1200" dirty="0" smtClean="0">
                          <a:solidFill>
                            <a:schemeClr val="tx1"/>
                          </a:solidFill>
                          <a:latin typeface="+mn-lt"/>
                          <a:ea typeface="+mn-ea"/>
                          <a:cs typeface="+mn-cs"/>
                        </a:rPr>
                        <a:t>Sound</a:t>
                      </a:r>
                      <a:endParaRPr kumimoji="0" lang="en-NZ" sz="1200" b="1" kern="1200" dirty="0">
                        <a:solidFill>
                          <a:schemeClr val="tx1"/>
                        </a:solidFill>
                        <a:latin typeface="+mn-lt"/>
                        <a:ea typeface="+mn-ea"/>
                        <a:cs typeface="+mn-cs"/>
                      </a:endParaRPr>
                    </a:p>
                  </a:txBody>
                  <a:tcPr anchor="ctr"/>
                </a:tc>
                <a:tc>
                  <a:txBody>
                    <a:bodyPr/>
                    <a:lstStyle/>
                    <a:p>
                      <a:pPr algn="ctr"/>
                      <a:r>
                        <a:rPr kumimoji="0" lang="en-NZ" sz="1200" b="1" kern="1200" dirty="0" smtClean="0">
                          <a:solidFill>
                            <a:schemeClr val="tx1"/>
                          </a:solidFill>
                          <a:latin typeface="+mn-lt"/>
                          <a:ea typeface="+mn-ea"/>
                          <a:cs typeface="+mn-cs"/>
                        </a:rPr>
                        <a:t>%</a:t>
                      </a:r>
                      <a:endParaRPr kumimoji="0" lang="en-NZ" sz="1200" b="1" kern="1200" dirty="0">
                        <a:solidFill>
                          <a:schemeClr val="tx1"/>
                        </a:solidFill>
                        <a:latin typeface="+mn-lt"/>
                        <a:ea typeface="+mn-ea"/>
                        <a:cs typeface="+mn-cs"/>
                      </a:endParaRPr>
                    </a:p>
                  </a:txBody>
                  <a:tcPr anchor="ct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1</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kern="1200" baseline="0" dirty="0" smtClean="0">
                          <a:solidFill>
                            <a:schemeClr val="tx2"/>
                          </a:solidFill>
                          <a:latin typeface="Calibri" pitchFamily="34" charset="0"/>
                          <a:ea typeface="+mn-ea"/>
                          <a:cs typeface="Calibri" pitchFamily="34" charset="0"/>
                        </a:rPr>
                        <a:t>Armpit farts</a:t>
                      </a:r>
                    </a:p>
                  </a:txBody>
                  <a:tcPr marL="9525" marR="9525" marT="9525" marB="0" anchor="ctr">
                    <a:solidFill>
                      <a:schemeClr val="bg1"/>
                    </a:solidFill>
                  </a:tcPr>
                </a:tc>
                <a:tc>
                  <a:txBody>
                    <a:bodyPr/>
                    <a:lstStyle/>
                    <a:p>
                      <a:pPr algn="ctr" fontAlgn="b"/>
                      <a:r>
                        <a:rPr kumimoji="0" lang="en-NZ" sz="1200" kern="1200" baseline="0" dirty="0" smtClean="0">
                          <a:solidFill>
                            <a:schemeClr val="tx1"/>
                          </a:solidFill>
                          <a:latin typeface="Calibri" pitchFamily="34" charset="0"/>
                          <a:ea typeface="+mn-ea"/>
                          <a:cs typeface="Calibri" pitchFamily="34" charset="0"/>
                        </a:rPr>
                        <a:t>72.5</a:t>
                      </a:r>
                    </a:p>
                  </a:txBody>
                  <a:tcPr marL="9525" marR="9525" marT="9525" marB="0" anchor="ctr">
                    <a:solidFill>
                      <a:schemeClr val="bg1"/>
                    </a:solidFill>
                  </a:tcPr>
                </a:tc>
                <a:tc>
                  <a:txBody>
                    <a:bodyPr/>
                    <a:lstStyle/>
                    <a:p>
                      <a:pPr algn="ctr" fontAlgn="b"/>
                      <a:endParaRPr kumimoji="0" lang="en-NZ" sz="1200" kern="1200" baseline="0" dirty="0" smtClean="0">
                        <a:solidFill>
                          <a:schemeClr val="tx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13</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Choir</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6.2</a:t>
                      </a: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2</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kern="1200" baseline="0" dirty="0" smtClean="0">
                          <a:solidFill>
                            <a:schemeClr val="tx1"/>
                          </a:solidFill>
                          <a:latin typeface="Calibri" pitchFamily="34" charset="0"/>
                          <a:ea typeface="+mn-ea"/>
                          <a:cs typeface="Calibri" pitchFamily="34" charset="0"/>
                        </a:rPr>
                        <a:t>Roar of a V8 engine</a:t>
                      </a:r>
                    </a:p>
                  </a:txBody>
                  <a:tcPr marL="9525" marR="9525" marT="9525" marB="0" anchor="ctr">
                    <a:solidFill>
                      <a:schemeClr val="bg1"/>
                    </a:solidFill>
                  </a:tcPr>
                </a:tc>
                <a:tc>
                  <a:txBody>
                    <a:bodyPr/>
                    <a:lstStyle/>
                    <a:p>
                      <a:pPr algn="ctr" fontAlgn="b"/>
                      <a:r>
                        <a:rPr kumimoji="0" lang="en-NZ" sz="1200" kern="1200" baseline="0" dirty="0" smtClean="0">
                          <a:solidFill>
                            <a:schemeClr val="tx1"/>
                          </a:solidFill>
                          <a:latin typeface="Calibri" pitchFamily="34" charset="0"/>
                          <a:ea typeface="+mn-ea"/>
                          <a:cs typeface="Calibri" pitchFamily="34" charset="0"/>
                        </a:rPr>
                        <a:t>48.2</a:t>
                      </a:r>
                    </a:p>
                  </a:txBody>
                  <a:tcPr marL="9525" marR="9525" marT="9525" marB="0" anchor="ctr">
                    <a:solidFill>
                      <a:schemeClr val="bg1"/>
                    </a:solidFill>
                  </a:tcPr>
                </a:tc>
                <a:tc>
                  <a:txBody>
                    <a:bodyPr/>
                    <a:lstStyle/>
                    <a:p>
                      <a:pPr algn="ctr" fontAlgn="b"/>
                      <a:endParaRPr kumimoji="0" lang="en-NZ" sz="1200" kern="1200" baseline="0" dirty="0" smtClean="0">
                        <a:solidFill>
                          <a:schemeClr val="tx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14</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Cat purring</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5.6</a:t>
                      </a: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3</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kern="1200" baseline="0" dirty="0" smtClean="0">
                          <a:solidFill>
                            <a:schemeClr val="tx1"/>
                          </a:solidFill>
                          <a:latin typeface="Calibri" pitchFamily="34" charset="0"/>
                          <a:ea typeface="+mn-ea"/>
                          <a:cs typeface="Calibri" pitchFamily="34" charset="0"/>
                        </a:rPr>
                        <a:t>Firecrackers</a:t>
                      </a:r>
                    </a:p>
                  </a:txBody>
                  <a:tcPr marL="9525" marR="9525" marT="9525" marB="0" anchor="ctr">
                    <a:solidFill>
                      <a:schemeClr val="bg1"/>
                    </a:solidFill>
                  </a:tcPr>
                </a:tc>
                <a:tc>
                  <a:txBody>
                    <a:bodyPr/>
                    <a:lstStyle/>
                    <a:p>
                      <a:pPr algn="ctr" fontAlgn="b"/>
                      <a:r>
                        <a:rPr kumimoji="0" lang="en-NZ" sz="1200" kern="1200" baseline="0" dirty="0" smtClean="0">
                          <a:solidFill>
                            <a:schemeClr val="tx1"/>
                          </a:solidFill>
                          <a:latin typeface="Calibri" pitchFamily="34" charset="0"/>
                          <a:ea typeface="+mn-ea"/>
                          <a:cs typeface="Calibri" pitchFamily="34" charset="0"/>
                        </a:rPr>
                        <a:t>34.4</a:t>
                      </a:r>
                    </a:p>
                  </a:txBody>
                  <a:tcPr marL="9525" marR="9525" marT="9525" marB="0" anchor="ctr">
                    <a:solidFill>
                      <a:schemeClr val="bg1"/>
                    </a:solidFill>
                  </a:tcPr>
                </a:tc>
                <a:tc>
                  <a:txBody>
                    <a:bodyPr/>
                    <a:lstStyle/>
                    <a:p>
                      <a:pPr algn="ctr" fontAlgn="b"/>
                      <a:endParaRPr kumimoji="0" lang="en-NZ" sz="1200" kern="1200" baseline="0" dirty="0" smtClean="0">
                        <a:solidFill>
                          <a:schemeClr val="tx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15</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Clink of glasses</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4.5</a:t>
                      </a: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4</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kern="1200" baseline="0" dirty="0" smtClean="0">
                          <a:solidFill>
                            <a:schemeClr val="tx1"/>
                          </a:solidFill>
                          <a:latin typeface="Calibri" pitchFamily="34" charset="0"/>
                          <a:ea typeface="+mn-ea"/>
                          <a:cs typeface="Calibri" pitchFamily="34" charset="0"/>
                        </a:rPr>
                        <a:t>Lawn mower in summer</a:t>
                      </a:r>
                    </a:p>
                  </a:txBody>
                  <a:tcPr marL="9525" marR="9525" marT="9525" marB="0" anchor="ctr">
                    <a:solidFill>
                      <a:schemeClr val="bg1"/>
                    </a:solidFill>
                  </a:tcPr>
                </a:tc>
                <a:tc>
                  <a:txBody>
                    <a:bodyPr/>
                    <a:lstStyle/>
                    <a:p>
                      <a:pPr algn="ctr" fontAlgn="b"/>
                      <a:r>
                        <a:rPr kumimoji="0" lang="en-NZ" sz="1200" kern="1200" baseline="0" dirty="0" smtClean="0">
                          <a:solidFill>
                            <a:schemeClr val="tx1"/>
                          </a:solidFill>
                          <a:latin typeface="Calibri" pitchFamily="34" charset="0"/>
                          <a:ea typeface="+mn-ea"/>
                          <a:cs typeface="Calibri" pitchFamily="34" charset="0"/>
                        </a:rPr>
                        <a:t>24.1</a:t>
                      </a:r>
                    </a:p>
                  </a:txBody>
                  <a:tcPr marL="9525" marR="9525" marT="9525" marB="0" anchor="ctr">
                    <a:solidFill>
                      <a:schemeClr val="bg1"/>
                    </a:solidFill>
                  </a:tcPr>
                </a:tc>
                <a:tc>
                  <a:txBody>
                    <a:bodyPr/>
                    <a:lstStyle/>
                    <a:p>
                      <a:pPr algn="ctr" fontAlgn="b"/>
                      <a:endParaRPr kumimoji="0" lang="en-NZ" sz="1200" kern="1200" baseline="0" dirty="0" smtClean="0">
                        <a:solidFill>
                          <a:schemeClr val="tx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16</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Champagne cork popping</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3.7</a:t>
                      </a: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5</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kern="1200" baseline="0" dirty="0" smtClean="0">
                          <a:solidFill>
                            <a:schemeClr val="tx1"/>
                          </a:solidFill>
                          <a:latin typeface="Calibri" pitchFamily="34" charset="0"/>
                          <a:ea typeface="+mn-ea"/>
                          <a:cs typeface="Calibri" pitchFamily="34" charset="0"/>
                        </a:rPr>
                        <a:t>Clack of </a:t>
                      </a:r>
                      <a:r>
                        <a:rPr kumimoji="0" lang="en-NZ" sz="1200" kern="1200" baseline="0" dirty="0" err="1" smtClean="0">
                          <a:solidFill>
                            <a:schemeClr val="tx1"/>
                          </a:solidFill>
                          <a:latin typeface="Calibri" pitchFamily="34" charset="0"/>
                          <a:ea typeface="+mn-ea"/>
                          <a:cs typeface="Calibri" pitchFamily="34" charset="0"/>
                        </a:rPr>
                        <a:t>jandals</a:t>
                      </a:r>
                      <a:endParaRPr kumimoji="0" lang="en-NZ" sz="1200" kern="1200" baseline="0" dirty="0" smtClean="0">
                        <a:solidFill>
                          <a:schemeClr val="tx1"/>
                        </a:solidFill>
                        <a:latin typeface="Calibri" pitchFamily="34" charset="0"/>
                        <a:ea typeface="+mn-ea"/>
                        <a:cs typeface="Calibri" pitchFamily="34" charset="0"/>
                      </a:endParaRPr>
                    </a:p>
                  </a:txBody>
                  <a:tcPr marL="9525" marR="9525" marT="9525" marB="0" anchor="ctr">
                    <a:solidFill>
                      <a:schemeClr val="bg1"/>
                    </a:solidFill>
                  </a:tcPr>
                </a:tc>
                <a:tc>
                  <a:txBody>
                    <a:bodyPr/>
                    <a:lstStyle/>
                    <a:p>
                      <a:pPr algn="ctr" fontAlgn="b"/>
                      <a:r>
                        <a:rPr kumimoji="0" lang="en-NZ" sz="1200" kern="1200" baseline="0" dirty="0" smtClean="0">
                          <a:solidFill>
                            <a:schemeClr val="tx1"/>
                          </a:solidFill>
                          <a:latin typeface="Calibri" pitchFamily="34" charset="0"/>
                          <a:ea typeface="+mn-ea"/>
                          <a:cs typeface="Calibri" pitchFamily="34" charset="0"/>
                        </a:rPr>
                        <a:t>22.2</a:t>
                      </a:r>
                    </a:p>
                  </a:txBody>
                  <a:tcPr marL="9525" marR="9525" marT="9525" marB="0" anchor="ctr">
                    <a:solidFill>
                      <a:schemeClr val="bg1"/>
                    </a:solidFill>
                  </a:tcPr>
                </a:tc>
                <a:tc>
                  <a:txBody>
                    <a:bodyPr/>
                    <a:lstStyle/>
                    <a:p>
                      <a:pPr algn="ctr" fontAlgn="b"/>
                      <a:endParaRPr kumimoji="0" lang="en-NZ" sz="1200" kern="1200" baseline="0" dirty="0" smtClean="0">
                        <a:solidFill>
                          <a:schemeClr val="tx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17</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marL="0" algn="l" rtl="0" eaLnBrk="1" fontAlgn="b" latinLnBrk="0" hangingPunct="1"/>
                      <a:r>
                        <a:rPr kumimoji="0" lang="en-NZ" sz="1200" kern="1200" baseline="0" dirty="0" smtClean="0">
                          <a:solidFill>
                            <a:schemeClr val="tx2"/>
                          </a:solidFill>
                          <a:latin typeface="Calibri" pitchFamily="34" charset="0"/>
                          <a:ea typeface="+mn-ea"/>
                          <a:cs typeface="Calibri" pitchFamily="34" charset="0"/>
                        </a:rPr>
                        <a:t>Applause</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2.8</a:t>
                      </a: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6</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kern="1200" baseline="0" dirty="0" smtClean="0">
                          <a:solidFill>
                            <a:schemeClr val="tx1"/>
                          </a:solidFill>
                          <a:latin typeface="Calibri" pitchFamily="34" charset="0"/>
                          <a:ea typeface="+mn-ea"/>
                          <a:cs typeface="Calibri" pitchFamily="34" charset="0"/>
                        </a:rPr>
                        <a:t>All Blacks scoring a try</a:t>
                      </a:r>
                    </a:p>
                  </a:txBody>
                  <a:tcPr marL="9525" marR="9525" marT="9525" marB="0" anchor="ctr">
                    <a:solidFill>
                      <a:schemeClr val="bg1"/>
                    </a:solidFill>
                  </a:tcPr>
                </a:tc>
                <a:tc>
                  <a:txBody>
                    <a:bodyPr/>
                    <a:lstStyle/>
                    <a:p>
                      <a:pPr algn="ctr" fontAlgn="b"/>
                      <a:r>
                        <a:rPr kumimoji="0" lang="en-NZ" sz="1200" kern="1200" baseline="0" dirty="0" smtClean="0">
                          <a:solidFill>
                            <a:schemeClr val="tx1"/>
                          </a:solidFill>
                          <a:latin typeface="Calibri" pitchFamily="34" charset="0"/>
                          <a:ea typeface="+mn-ea"/>
                          <a:cs typeface="Calibri" pitchFamily="34" charset="0"/>
                        </a:rPr>
                        <a:t>11.8</a:t>
                      </a:r>
                    </a:p>
                  </a:txBody>
                  <a:tcPr marL="9525" marR="9525" marT="9525" marB="0" anchor="ctr">
                    <a:solidFill>
                      <a:schemeClr val="bg1"/>
                    </a:solidFill>
                  </a:tcPr>
                </a:tc>
                <a:tc>
                  <a:txBody>
                    <a:bodyPr/>
                    <a:lstStyle/>
                    <a:p>
                      <a:pPr algn="ctr" fontAlgn="b"/>
                      <a:endParaRPr kumimoji="0" lang="en-NZ" sz="1200" kern="1200" baseline="0" dirty="0" smtClean="0">
                        <a:solidFill>
                          <a:schemeClr val="tx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18</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Sausages sizzling on the BBQ</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2.6</a:t>
                      </a: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7</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kern="1200" baseline="0" dirty="0" smtClean="0">
                          <a:solidFill>
                            <a:schemeClr val="tx1"/>
                          </a:solidFill>
                          <a:latin typeface="Calibri" pitchFamily="34" charset="0"/>
                          <a:ea typeface="+mn-ea"/>
                          <a:cs typeface="Calibri" pitchFamily="34" charset="0"/>
                        </a:rPr>
                        <a:t>Roar of a crowd</a:t>
                      </a:r>
                    </a:p>
                  </a:txBody>
                  <a:tcPr marL="9525" marR="9525" marT="9525" marB="0" anchor="ctr">
                    <a:solidFill>
                      <a:schemeClr val="bg1"/>
                    </a:solidFill>
                  </a:tcPr>
                </a:tc>
                <a:tc>
                  <a:txBody>
                    <a:bodyPr/>
                    <a:lstStyle/>
                    <a:p>
                      <a:pPr algn="ctr" fontAlgn="b"/>
                      <a:r>
                        <a:rPr kumimoji="0" lang="en-NZ" sz="1200" kern="1200" baseline="0" dirty="0" smtClean="0">
                          <a:solidFill>
                            <a:schemeClr val="tx1"/>
                          </a:solidFill>
                          <a:latin typeface="Calibri" pitchFamily="34" charset="0"/>
                          <a:ea typeface="+mn-ea"/>
                          <a:cs typeface="Calibri" pitchFamily="34" charset="0"/>
                        </a:rPr>
                        <a:t>11.4</a:t>
                      </a:r>
                    </a:p>
                  </a:txBody>
                  <a:tcPr marL="9525" marR="9525" marT="9525" marB="0" anchor="ctr">
                    <a:solidFill>
                      <a:schemeClr val="bg1"/>
                    </a:solidFill>
                  </a:tcPr>
                </a:tc>
                <a:tc>
                  <a:txBody>
                    <a:bodyPr/>
                    <a:lstStyle/>
                    <a:p>
                      <a:pPr algn="ctr" fontAlgn="b"/>
                      <a:endParaRPr kumimoji="0" lang="en-NZ" sz="1200" kern="1200" baseline="0" dirty="0" smtClean="0">
                        <a:solidFill>
                          <a:schemeClr val="tx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19</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marL="0" algn="l" rtl="0" eaLnBrk="1" fontAlgn="b" latinLnBrk="0" hangingPunct="1"/>
                      <a:r>
                        <a:rPr kumimoji="0" lang="en-NZ" sz="1200" kern="1200" baseline="0" dirty="0" smtClean="0">
                          <a:solidFill>
                            <a:schemeClr val="tx2"/>
                          </a:solidFill>
                          <a:latin typeface="Calibri" pitchFamily="34" charset="0"/>
                          <a:ea typeface="+mn-ea"/>
                          <a:cs typeface="Calibri" pitchFamily="34" charset="0"/>
                        </a:rPr>
                        <a:t>Snapping chocolate</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1.9</a:t>
                      </a: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8</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kern="1200" baseline="0" dirty="0" smtClean="0">
                          <a:solidFill>
                            <a:schemeClr val="tx2"/>
                          </a:solidFill>
                          <a:latin typeface="Calibri" pitchFamily="34" charset="0"/>
                          <a:ea typeface="+mn-ea"/>
                          <a:cs typeface="Calibri" pitchFamily="34" charset="0"/>
                        </a:rPr>
                        <a:t>Kicking a football</a:t>
                      </a:r>
                    </a:p>
                  </a:txBody>
                  <a:tcPr marL="9525" marR="9525" marT="9525" marB="0" anchor="ctr">
                    <a:solidFill>
                      <a:schemeClr val="bg1"/>
                    </a:solidFill>
                  </a:tcPr>
                </a:tc>
                <a:tc>
                  <a:txBody>
                    <a:bodyPr/>
                    <a:lstStyle/>
                    <a:p>
                      <a:pPr algn="ctr" fontAlgn="b"/>
                      <a:r>
                        <a:rPr kumimoji="0" lang="en-NZ" sz="1200" kern="1200" baseline="0" dirty="0" smtClean="0">
                          <a:solidFill>
                            <a:schemeClr val="tx1"/>
                          </a:solidFill>
                          <a:latin typeface="Calibri" pitchFamily="34" charset="0"/>
                          <a:ea typeface="+mn-ea"/>
                          <a:cs typeface="Calibri" pitchFamily="34" charset="0"/>
                        </a:rPr>
                        <a:t>9.0</a:t>
                      </a:r>
                    </a:p>
                  </a:txBody>
                  <a:tcPr marL="9525" marR="9525" marT="9525" marB="0" anchor="ctr">
                    <a:solidFill>
                      <a:schemeClr val="bg1"/>
                    </a:solidFill>
                  </a:tcPr>
                </a:tc>
                <a:tc>
                  <a:txBody>
                    <a:bodyPr/>
                    <a:lstStyle/>
                    <a:p>
                      <a:pPr algn="ctr" fontAlgn="b"/>
                      <a:endParaRPr kumimoji="0" lang="en-NZ" sz="1200" kern="1200" baseline="0" dirty="0" smtClean="0">
                        <a:solidFill>
                          <a:schemeClr val="tx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20</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Lawn sprinkler</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1.9</a:t>
                      </a: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9</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kern="1200" baseline="0" dirty="0" smtClean="0">
                          <a:solidFill>
                            <a:schemeClr val="tx2"/>
                          </a:solidFill>
                          <a:latin typeface="Calibri" pitchFamily="34" charset="0"/>
                          <a:ea typeface="+mn-ea"/>
                          <a:cs typeface="Calibri" pitchFamily="34" charset="0"/>
                        </a:rPr>
                        <a:t>Dive bomb into water</a:t>
                      </a:r>
                    </a:p>
                  </a:txBody>
                  <a:tcPr marL="9525" marR="9525" marT="9525" marB="0" anchor="ctr">
                    <a:solidFill>
                      <a:schemeClr val="bg1"/>
                    </a:solidFill>
                  </a:tcPr>
                </a:tc>
                <a:tc>
                  <a:txBody>
                    <a:bodyPr/>
                    <a:lstStyle/>
                    <a:p>
                      <a:pPr algn="ctr" fontAlgn="b"/>
                      <a:r>
                        <a:rPr kumimoji="0" lang="en-NZ" sz="1200" kern="1200" baseline="0" dirty="0" smtClean="0">
                          <a:solidFill>
                            <a:schemeClr val="tx1"/>
                          </a:solidFill>
                          <a:latin typeface="Calibri" pitchFamily="34" charset="0"/>
                          <a:ea typeface="+mn-ea"/>
                          <a:cs typeface="Calibri" pitchFamily="34" charset="0"/>
                        </a:rPr>
                        <a:t>8.6</a:t>
                      </a:r>
                    </a:p>
                  </a:txBody>
                  <a:tcPr marL="9525" marR="9525" marT="9525" marB="0" anchor="ctr">
                    <a:solidFill>
                      <a:schemeClr val="bg1"/>
                    </a:solidFill>
                  </a:tcPr>
                </a:tc>
                <a:tc>
                  <a:txBody>
                    <a:bodyPr/>
                    <a:lstStyle/>
                    <a:p>
                      <a:pPr algn="ctr" fontAlgn="b"/>
                      <a:endParaRPr kumimoji="0" lang="en-NZ" sz="1200" kern="1200" baseline="0" dirty="0" smtClean="0">
                        <a:solidFill>
                          <a:schemeClr val="tx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21</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marL="0" algn="l" rtl="0" eaLnBrk="1" fontAlgn="b" latinLnBrk="0" hangingPunct="1"/>
                      <a:r>
                        <a:rPr kumimoji="0" lang="en-NZ" sz="1200" kern="1200" baseline="0" dirty="0" smtClean="0">
                          <a:solidFill>
                            <a:schemeClr val="tx2"/>
                          </a:solidFill>
                          <a:latin typeface="Calibri" pitchFamily="34" charset="0"/>
                          <a:ea typeface="+mn-ea"/>
                          <a:cs typeface="Calibri" pitchFamily="34" charset="0"/>
                        </a:rPr>
                        <a:t>A child’s laughter</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1.3</a:t>
                      </a: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10</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kern="1200" baseline="0" dirty="0" smtClean="0">
                          <a:solidFill>
                            <a:schemeClr val="tx2"/>
                          </a:solidFill>
                          <a:latin typeface="Calibri" pitchFamily="34" charset="0"/>
                          <a:ea typeface="+mn-ea"/>
                          <a:cs typeface="Calibri" pitchFamily="34" charset="0"/>
                        </a:rPr>
                        <a:t>Ball on cricket bat</a:t>
                      </a:r>
                    </a:p>
                  </a:txBody>
                  <a:tcPr marL="9525" marR="9525" marT="9525" marB="0" anchor="ctr">
                    <a:solidFill>
                      <a:schemeClr val="bg1"/>
                    </a:solidFill>
                  </a:tcPr>
                </a:tc>
                <a:tc>
                  <a:txBody>
                    <a:bodyPr/>
                    <a:lstStyle/>
                    <a:p>
                      <a:pPr algn="ctr" fontAlgn="b"/>
                      <a:r>
                        <a:rPr kumimoji="0" lang="en-NZ" sz="1200" kern="1200" baseline="0" dirty="0" smtClean="0">
                          <a:solidFill>
                            <a:schemeClr val="tx1"/>
                          </a:solidFill>
                          <a:latin typeface="Calibri" pitchFamily="34" charset="0"/>
                          <a:ea typeface="+mn-ea"/>
                          <a:cs typeface="Calibri" pitchFamily="34" charset="0"/>
                        </a:rPr>
                        <a:t>8.6</a:t>
                      </a:r>
                    </a:p>
                  </a:txBody>
                  <a:tcPr marL="9525" marR="9525" marT="9525" marB="0" anchor="ctr">
                    <a:solidFill>
                      <a:schemeClr val="bg1"/>
                    </a:solidFill>
                  </a:tcPr>
                </a:tc>
                <a:tc>
                  <a:txBody>
                    <a:bodyPr/>
                    <a:lstStyle/>
                    <a:p>
                      <a:pPr algn="ctr" fontAlgn="b"/>
                      <a:endParaRPr kumimoji="0" lang="en-NZ" sz="1200" kern="1200" baseline="0" dirty="0" smtClean="0">
                        <a:solidFill>
                          <a:schemeClr val="tx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22</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Native birdsong</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0.9</a:t>
                      </a: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11</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kern="1200" baseline="0" dirty="0" smtClean="0">
                          <a:solidFill>
                            <a:schemeClr val="tx1"/>
                          </a:solidFill>
                          <a:latin typeface="Calibri" pitchFamily="34" charset="0"/>
                          <a:ea typeface="+mn-ea"/>
                          <a:cs typeface="Calibri" pitchFamily="34" charset="0"/>
                        </a:rPr>
                        <a:t>Sheep baaing</a:t>
                      </a:r>
                    </a:p>
                  </a:txBody>
                  <a:tcPr marL="9525" marR="9525" marT="9525" marB="0" anchor="ctr">
                    <a:solidFill>
                      <a:schemeClr val="bg1"/>
                    </a:solidFill>
                  </a:tcPr>
                </a:tc>
                <a:tc>
                  <a:txBody>
                    <a:bodyPr/>
                    <a:lstStyle/>
                    <a:p>
                      <a:pPr algn="ctr" fontAlgn="b"/>
                      <a:r>
                        <a:rPr kumimoji="0" lang="en-NZ" sz="1200" kern="1200" baseline="0" dirty="0" smtClean="0">
                          <a:solidFill>
                            <a:schemeClr val="tx1"/>
                          </a:solidFill>
                          <a:latin typeface="Calibri" pitchFamily="34" charset="0"/>
                          <a:ea typeface="+mn-ea"/>
                          <a:cs typeface="Calibri" pitchFamily="34" charset="0"/>
                        </a:rPr>
                        <a:t>8.0</a:t>
                      </a:r>
                    </a:p>
                  </a:txBody>
                  <a:tcPr marL="9525" marR="9525" marT="9525" marB="0" anchor="ctr">
                    <a:solidFill>
                      <a:schemeClr val="bg1"/>
                    </a:solidFill>
                  </a:tcPr>
                </a:tc>
                <a:tc>
                  <a:txBody>
                    <a:bodyPr/>
                    <a:lstStyle/>
                    <a:p>
                      <a:pPr algn="ctr" fontAlgn="b"/>
                      <a:endParaRPr kumimoji="0" lang="en-NZ" sz="1200" kern="1200" baseline="0" dirty="0" smtClean="0">
                        <a:solidFill>
                          <a:schemeClr val="tx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23</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Waves breaking</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0.4</a:t>
                      </a:r>
                    </a:p>
                  </a:txBody>
                  <a:tcPr marL="9525" marR="9525" marT="9525" marB="0" anchor="ctr">
                    <a:solidFill>
                      <a:schemeClr val="bg1"/>
                    </a:solidFill>
                  </a:tcPr>
                </a:tc>
              </a:tr>
              <a:tr h="362176">
                <a:tc>
                  <a:txBody>
                    <a:bodyPr/>
                    <a:lstStyle/>
                    <a:p>
                      <a:r>
                        <a:rPr kumimoji="0" lang="en-NZ" sz="1200" b="1" kern="1200" baseline="0" dirty="0" smtClean="0">
                          <a:solidFill>
                            <a:schemeClr val="tx1"/>
                          </a:solidFill>
                          <a:latin typeface="Calibri" pitchFamily="34" charset="0"/>
                          <a:ea typeface="+mn-ea"/>
                          <a:cs typeface="Calibri" pitchFamily="34" charset="0"/>
                        </a:rPr>
                        <a:t>12</a:t>
                      </a:r>
                      <a:endParaRPr kumimoji="0" lang="en-NZ" sz="1200" b="1" kern="1200" baseline="0" dirty="0">
                        <a:solidFill>
                          <a:schemeClr val="tx1"/>
                        </a:solidFill>
                        <a:latin typeface="Calibri" pitchFamily="34" charset="0"/>
                        <a:ea typeface="+mn-ea"/>
                        <a:cs typeface="Calibri" pitchFamily="34" charset="0"/>
                      </a:endParaRPr>
                    </a:p>
                  </a:txBody>
                  <a:tcPr anchor="ctr">
                    <a:solidFill>
                      <a:schemeClr val="bg1"/>
                    </a:solidFill>
                  </a:tcPr>
                </a:tc>
                <a:tc>
                  <a:txBody>
                    <a:bodyPr/>
                    <a:lstStyle/>
                    <a:p>
                      <a:pPr algn="l" fontAlgn="b"/>
                      <a:r>
                        <a:rPr kumimoji="0" lang="en-NZ" sz="1200" kern="1200" baseline="0" dirty="0" smtClean="0">
                          <a:solidFill>
                            <a:schemeClr val="tx2"/>
                          </a:solidFill>
                          <a:latin typeface="Calibri" pitchFamily="34" charset="0"/>
                          <a:ea typeface="+mn-ea"/>
                          <a:cs typeface="Calibri" pitchFamily="34" charset="0"/>
                        </a:rPr>
                        <a:t>Hooping a basketball clearly without it touching the ring</a:t>
                      </a:r>
                    </a:p>
                  </a:txBody>
                  <a:tcPr marL="9525" marR="9525" marT="9525" marB="0" anchor="ctr">
                    <a:solidFill>
                      <a:schemeClr val="bg1"/>
                    </a:solidFill>
                  </a:tcPr>
                </a:tc>
                <a:tc>
                  <a:txBody>
                    <a:bodyPr/>
                    <a:lstStyle/>
                    <a:p>
                      <a:pPr algn="ctr" fontAlgn="b"/>
                      <a:r>
                        <a:rPr kumimoji="0" lang="en-NZ" sz="1200" kern="1200" baseline="0" dirty="0" smtClean="0">
                          <a:solidFill>
                            <a:schemeClr val="tx1"/>
                          </a:solidFill>
                          <a:latin typeface="Calibri" pitchFamily="34" charset="0"/>
                          <a:ea typeface="+mn-ea"/>
                          <a:cs typeface="Calibri" pitchFamily="34" charset="0"/>
                        </a:rPr>
                        <a:t>6.7</a:t>
                      </a:r>
                    </a:p>
                  </a:txBody>
                  <a:tcPr marL="9525" marR="9525" marT="9525" marB="0" anchor="ctr">
                    <a:solidFill>
                      <a:schemeClr val="bg1"/>
                    </a:solidFill>
                  </a:tcPr>
                </a:tc>
                <a:tc>
                  <a:txBody>
                    <a:bodyPr/>
                    <a:lstStyle/>
                    <a:p>
                      <a:pPr algn="ctr" fontAlgn="b"/>
                      <a:endParaRPr kumimoji="0" lang="en-NZ" sz="1200" kern="1200" baseline="0" dirty="0" smtClean="0">
                        <a:solidFill>
                          <a:schemeClr val="tx1"/>
                        </a:solidFill>
                        <a:latin typeface="Calibri" pitchFamily="34" charset="0"/>
                        <a:ea typeface="+mn-ea"/>
                        <a:cs typeface="Calibri" pitchFamily="34" charset="0"/>
                      </a:endParaRPr>
                    </a:p>
                  </a:txBody>
                  <a:tcPr marL="0" marR="0" marT="0" marB="0" anchor="ctr">
                    <a:solidFill>
                      <a:schemeClr val="accent2"/>
                    </a:solidFill>
                  </a:tcPr>
                </a:tc>
                <a:tc>
                  <a:txBody>
                    <a:bodyPr/>
                    <a:lstStyle/>
                    <a:p>
                      <a:pPr algn="ctr" fontAlgn="b"/>
                      <a:r>
                        <a:rPr kumimoji="0" lang="en-NZ" sz="1200" b="1" kern="1200" baseline="0" dirty="0" smtClean="0">
                          <a:latin typeface="Calibri" pitchFamily="34" charset="0"/>
                          <a:cs typeface="Calibri" pitchFamily="34" charset="0"/>
                        </a:rPr>
                        <a:t>24</a:t>
                      </a:r>
                      <a:endParaRPr kumimoji="0" lang="en-NZ" sz="1200" b="1" kern="1200" baseline="0" dirty="0" smtClean="0">
                        <a:solidFill>
                          <a:schemeClr val="dk1"/>
                        </a:solidFill>
                        <a:latin typeface="Calibri" pitchFamily="34" charset="0"/>
                        <a:ea typeface="+mn-ea"/>
                        <a:cs typeface="Calibri" pitchFamily="34" charset="0"/>
                      </a:endParaRPr>
                    </a:p>
                  </a:txBody>
                  <a:tcPr marL="0" marR="0" marT="0" marB="0" anchor="ctr">
                    <a:solidFill>
                      <a:schemeClr val="bg1"/>
                    </a:solidFill>
                  </a:tcPr>
                </a:tc>
                <a:tc>
                  <a:txBody>
                    <a:bodyPr/>
                    <a:lstStyle/>
                    <a:p>
                      <a:pPr marL="0" algn="l" rtl="0" eaLnBrk="1" fontAlgn="b" latinLnBrk="0" hangingPunct="1"/>
                      <a:r>
                        <a:rPr kumimoji="0" lang="en-NZ" sz="1200" kern="1200" baseline="0" dirty="0" smtClean="0">
                          <a:solidFill>
                            <a:schemeClr val="tx1"/>
                          </a:solidFill>
                          <a:latin typeface="Calibri" pitchFamily="34" charset="0"/>
                          <a:ea typeface="+mn-ea"/>
                          <a:cs typeface="Calibri" pitchFamily="34" charset="0"/>
                        </a:rPr>
                        <a:t>Crackling open fire</a:t>
                      </a:r>
                    </a:p>
                  </a:txBody>
                  <a:tcPr marL="9525" marR="9525" marT="9525" marB="0" anchor="ctr">
                    <a:solidFill>
                      <a:schemeClr val="bg1"/>
                    </a:solidFill>
                  </a:tcPr>
                </a:tc>
                <a:tc>
                  <a:txBody>
                    <a:bodyPr/>
                    <a:lstStyle/>
                    <a:p>
                      <a:pPr marL="0" algn="ctr" rtl="0" eaLnBrk="1" fontAlgn="b" latinLnBrk="0" hangingPunct="1"/>
                      <a:r>
                        <a:rPr kumimoji="0" lang="en-NZ" sz="1200" kern="1200" baseline="0" dirty="0" smtClean="0">
                          <a:solidFill>
                            <a:schemeClr val="tx1"/>
                          </a:solidFill>
                          <a:latin typeface="Calibri" pitchFamily="34" charset="0"/>
                          <a:ea typeface="+mn-ea"/>
                          <a:cs typeface="Calibri" pitchFamily="34" charset="0"/>
                        </a:rPr>
                        <a:t>0.2</a:t>
                      </a:r>
                    </a:p>
                  </a:txBody>
                  <a:tcPr marL="9525" marR="9525" marT="9525" marB="0" anchor="ctr">
                    <a:solidFill>
                      <a:schemeClr val="bg1"/>
                    </a:solidFill>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4">
      <a:dk1>
        <a:sysClr val="windowText" lastClr="000000"/>
      </a:dk1>
      <a:lt1>
        <a:sysClr val="window" lastClr="FFFFFF"/>
      </a:lt1>
      <a:dk2>
        <a:srgbClr val="00CCFF"/>
      </a:dk2>
      <a:lt2>
        <a:srgbClr val="CCFFFF"/>
      </a:lt2>
      <a:accent1>
        <a:srgbClr val="00CCFF"/>
      </a:accent1>
      <a:accent2>
        <a:srgbClr val="CCFFFF"/>
      </a:accent2>
      <a:accent3>
        <a:srgbClr val="0C0C0C"/>
      </a:accent3>
      <a:accent4>
        <a:srgbClr val="D8D8D8"/>
      </a:accent4>
      <a:accent5>
        <a:srgbClr val="7F7F7F"/>
      </a:accent5>
      <a:accent6>
        <a:srgbClr val="595959"/>
      </a:accent6>
      <a:hlink>
        <a:srgbClr val="FFFFFF"/>
      </a:hlink>
      <a:folHlink>
        <a:srgbClr val="FFFFF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697</TotalTime>
  <Words>1578</Words>
  <Application>Microsoft Office PowerPoint</Application>
  <PresentationFormat>On-screen Show (4:3)</PresentationFormat>
  <Paragraphs>467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Slide 1</vt:lpstr>
      <vt:lpstr>About the Research and the Participants</vt:lpstr>
      <vt:lpstr>Key insights</vt:lpstr>
      <vt:lpstr>Sounds of Joy (unprompted) </vt:lpstr>
      <vt:lpstr>Contextual information</vt:lpstr>
      <vt:lpstr>Favourite Sounds of Joy (unprompted)</vt:lpstr>
      <vt:lpstr>Sounds of Joy (prompted)</vt:lpstr>
      <vt:lpstr>Favourite Sounds of Joy (prompted)</vt:lpstr>
      <vt:lpstr>LEAST Favourite Sounds (prompted)</vt:lpstr>
      <vt:lpstr>Favourite Sounds of Joy (prompted)</vt:lpstr>
      <vt:lpstr>Survey Respondent Profile</vt:lpstr>
      <vt:lpstr>Appendix: “Other” sounds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 John</dc:title>
  <dc:creator>Nadine</dc:creator>
  <cp:lastModifiedBy>amandaf</cp:lastModifiedBy>
  <cp:revision>82</cp:revision>
  <dcterms:created xsi:type="dcterms:W3CDTF">2011-04-06T23:27:37Z</dcterms:created>
  <dcterms:modified xsi:type="dcterms:W3CDTF">2011-06-23T04:28:43Z</dcterms:modified>
</cp:coreProperties>
</file>